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66" r:id="rId4"/>
    <p:sldId id="259" r:id="rId5"/>
    <p:sldId id="263" r:id="rId6"/>
    <p:sldId id="323" r:id="rId7"/>
    <p:sldId id="264" r:id="rId8"/>
    <p:sldId id="265" r:id="rId9"/>
    <p:sldId id="328" r:id="rId10"/>
    <p:sldId id="292" r:id="rId11"/>
    <p:sldId id="326" r:id="rId12"/>
    <p:sldId id="327" r:id="rId13"/>
    <p:sldId id="267" r:id="rId14"/>
    <p:sldId id="290" r:id="rId15"/>
    <p:sldId id="296" r:id="rId16"/>
    <p:sldId id="325" r:id="rId17"/>
    <p:sldId id="288" r:id="rId18"/>
    <p:sldId id="287" r:id="rId19"/>
    <p:sldId id="301" r:id="rId20"/>
    <p:sldId id="286" r:id="rId21"/>
    <p:sldId id="285" r:id="rId22"/>
    <p:sldId id="289" r:id="rId23"/>
    <p:sldId id="314" r:id="rId24"/>
    <p:sldId id="303" r:id="rId25"/>
    <p:sldId id="304" r:id="rId26"/>
    <p:sldId id="305" r:id="rId27"/>
    <p:sldId id="306" r:id="rId28"/>
    <p:sldId id="307" r:id="rId29"/>
    <p:sldId id="308" r:id="rId30"/>
    <p:sldId id="309" r:id="rId31"/>
    <p:sldId id="319" r:id="rId32"/>
    <p:sldId id="291" r:id="rId33"/>
    <p:sldId id="302" r:id="rId34"/>
    <p:sldId id="294" r:id="rId35"/>
    <p:sldId id="299" r:id="rId36"/>
    <p:sldId id="300" r:id="rId37"/>
    <p:sldId id="311" r:id="rId38"/>
    <p:sldId id="320" r:id="rId39"/>
    <p:sldId id="284" r:id="rId40"/>
    <p:sldId id="322" r:id="rId41"/>
    <p:sldId id="312" r:id="rId42"/>
    <p:sldId id="310" r:id="rId43"/>
    <p:sldId id="331" r:id="rId44"/>
    <p:sldId id="321" r:id="rId45"/>
    <p:sldId id="313" r:id="rId46"/>
    <p:sldId id="316" r:id="rId47"/>
    <p:sldId id="315" r:id="rId48"/>
    <p:sldId id="297" r:id="rId49"/>
    <p:sldId id="324" r:id="rId50"/>
    <p:sldId id="293" r:id="rId51"/>
    <p:sldId id="298" r:id="rId52"/>
    <p:sldId id="317" r:id="rId53"/>
    <p:sldId id="258" r:id="rId54"/>
    <p:sldId id="329" r:id="rId55"/>
    <p:sldId id="330" r:id="rId56"/>
    <p:sldId id="318" r:id="rId57"/>
    <p:sldId id="28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032" userDrawn="1">
          <p15:clr>
            <a:srgbClr val="A4A3A4"/>
          </p15:clr>
        </p15:guide>
        <p15:guide id="2" pos="3840" userDrawn="1">
          <p15:clr>
            <a:srgbClr val="A4A3A4"/>
          </p15:clr>
        </p15:guide>
        <p15:guide id="3" orient="horz" pos="648" userDrawn="1">
          <p15:clr>
            <a:srgbClr val="A4A3A4"/>
          </p15:clr>
        </p15:guide>
        <p15:guide id="4" pos="7560" userDrawn="1">
          <p15:clr>
            <a:srgbClr val="A4A3A4"/>
          </p15:clr>
        </p15:guide>
        <p15:guide id="5" pos="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3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showGuides="1">
      <p:cViewPr varScale="1">
        <p:scale>
          <a:sx n="117" d="100"/>
          <a:sy n="117" d="100"/>
        </p:scale>
        <p:origin x="-330" y="-90"/>
      </p:cViewPr>
      <p:guideLst>
        <p:guide orient="horz" pos="4032"/>
        <p:guide orient="horz" pos="648"/>
        <p:guide pos="3840"/>
        <p:guide pos="7560"/>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0-B404-4D6D-8D80-CD2E65817606}"/>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1-B404-4D6D-8D80-CD2E65817606}"/>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2-B404-4D6D-8D80-CD2E65817606}"/>
            </c:ext>
          </c:extLst>
        </c:ser>
        <c:dLbls>
          <c:showLegendKey val="0"/>
          <c:showVal val="0"/>
          <c:showCatName val="0"/>
          <c:showSerName val="0"/>
          <c:showPercent val="0"/>
          <c:showBubbleSize val="0"/>
        </c:dLbls>
        <c:gapWidth val="225"/>
        <c:overlap val="-30"/>
        <c:axId val="32417792"/>
        <c:axId val="63941440"/>
      </c:barChart>
      <c:catAx>
        <c:axId val="32417792"/>
        <c:scaling>
          <c:orientation val="minMax"/>
        </c:scaling>
        <c:delete val="1"/>
        <c:axPos val="b"/>
        <c:numFmt formatCode="General" sourceLinked="1"/>
        <c:majorTickMark val="none"/>
        <c:minorTickMark val="none"/>
        <c:tickLblPos val="nextTo"/>
        <c:crossAx val="63941440"/>
        <c:crosses val="autoZero"/>
        <c:auto val="1"/>
        <c:lblAlgn val="ctr"/>
        <c:lblOffset val="100"/>
        <c:noMultiLvlLbl val="0"/>
      </c:catAx>
      <c:valAx>
        <c:axId val="63941440"/>
        <c:scaling>
          <c:orientation val="minMax"/>
        </c:scaling>
        <c:delete val="1"/>
        <c:axPos val="l"/>
        <c:numFmt formatCode="General" sourceLinked="1"/>
        <c:majorTickMark val="none"/>
        <c:minorTickMark val="none"/>
        <c:tickLblPos val="nextTo"/>
        <c:crossAx val="324177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0-6828-467B-A1C9-CAC82CBB805D}"/>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1-6828-467B-A1C9-CAC82CBB805D}"/>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2-6828-467B-A1C9-CAC82CBB805D}"/>
            </c:ext>
          </c:extLst>
        </c:ser>
        <c:dLbls>
          <c:showLegendKey val="0"/>
          <c:showVal val="0"/>
          <c:showCatName val="0"/>
          <c:showSerName val="0"/>
          <c:showPercent val="0"/>
          <c:showBubbleSize val="0"/>
        </c:dLbls>
        <c:gapWidth val="225"/>
        <c:overlap val="-30"/>
        <c:axId val="32418816"/>
        <c:axId val="63943168"/>
      </c:barChart>
      <c:catAx>
        <c:axId val="32418816"/>
        <c:scaling>
          <c:orientation val="minMax"/>
        </c:scaling>
        <c:delete val="1"/>
        <c:axPos val="b"/>
        <c:numFmt formatCode="General" sourceLinked="1"/>
        <c:majorTickMark val="none"/>
        <c:minorTickMark val="none"/>
        <c:tickLblPos val="nextTo"/>
        <c:crossAx val="63943168"/>
        <c:crosses val="autoZero"/>
        <c:auto val="1"/>
        <c:lblAlgn val="ctr"/>
        <c:lblOffset val="100"/>
        <c:noMultiLvlLbl val="0"/>
      </c:catAx>
      <c:valAx>
        <c:axId val="63943168"/>
        <c:scaling>
          <c:orientation val="minMax"/>
        </c:scaling>
        <c:delete val="1"/>
        <c:axPos val="l"/>
        <c:numFmt formatCode="General" sourceLinked="1"/>
        <c:majorTickMark val="none"/>
        <c:minorTickMark val="none"/>
        <c:tickLblPos val="nextTo"/>
        <c:crossAx val="324188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246-4724-93AE-1B66CA7C6E35}"/>
              </c:ext>
            </c:extLst>
          </c:dPt>
          <c:dPt>
            <c:idx val="1"/>
            <c:bubble3D val="0"/>
            <c:spPr>
              <a:solidFill>
                <a:schemeClr val="accent2">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421-4BD4-9935-0F69CD1C7A60}"/>
              </c:ext>
            </c:extLst>
          </c:dPt>
          <c:dPt>
            <c:idx val="2"/>
            <c:bubble3D val="0"/>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C421-4BD4-9935-0F69CD1C7A60}"/>
              </c:ext>
            </c:extLst>
          </c:dPt>
          <c:dPt>
            <c:idx val="3"/>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C421-4BD4-9935-0F69CD1C7A6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0-C421-4BD4-9935-0F69CD1C7A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2809D-9628-4860-AEF4-B62206688C36}" type="datetimeFigureOut">
              <a:rPr lang="en-US" smtClean="0"/>
              <a:t>10/6/2018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E0AD6-AE0D-47BC-B28C-EBEFF34F3CB9}" type="slidenum">
              <a:rPr lang="en-US" smtClean="0"/>
              <a:t>‹#›</a:t>
            </a:fld>
            <a:endParaRPr lang="en-US"/>
          </a:p>
        </p:txBody>
      </p:sp>
    </p:spTree>
    <p:extLst>
      <p:ext uri="{BB962C8B-B14F-4D97-AF65-F5344CB8AC3E}">
        <p14:creationId xmlns:p14="http://schemas.microsoft.com/office/powerpoint/2010/main" val="882725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62DCA-0379-43B6-A864-F6C5C4F9D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3E1EE2-F861-47CA-BA28-35C22E492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719A655-64D0-47F9-8317-D52DE29AEDBF}"/>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5" name="Footer Placeholder 4">
            <a:extLst>
              <a:ext uri="{FF2B5EF4-FFF2-40B4-BE49-F238E27FC236}">
                <a16:creationId xmlns="" xmlns:a16="http://schemas.microsoft.com/office/drawing/2014/main" id="{5CDE9ACC-9EF4-43BD-BBE2-00553CD05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146B33F-F00C-441E-AE12-D029DAEF44B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173011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A14247-533A-4CDC-BCB2-FBBBB23EF4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B783BCA-E29B-43B1-A3EF-F5B30AFDBB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189E6A-0EA1-4474-8671-B642B4BF16E9}"/>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5" name="Footer Placeholder 4">
            <a:extLst>
              <a:ext uri="{FF2B5EF4-FFF2-40B4-BE49-F238E27FC236}">
                <a16:creationId xmlns="" xmlns:a16="http://schemas.microsoft.com/office/drawing/2014/main" id="{760B6340-B24A-40BD-A17A-C2C2AD1F9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4751813-C391-4404-A249-6BDB5210415C}"/>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3389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C2C6831-F810-4517-988E-305083F48E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AF5F41C-65A4-4480-B856-504428118C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4FB8E9-B64B-401A-8BC4-7D26EBDE0815}"/>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5" name="Footer Placeholder 4">
            <a:extLst>
              <a:ext uri="{FF2B5EF4-FFF2-40B4-BE49-F238E27FC236}">
                <a16:creationId xmlns="" xmlns:a16="http://schemas.microsoft.com/office/drawing/2014/main" id="{6DF8A006-221A-4DA1-9387-63C0FB2B53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AFE6AF-3D7B-4579-9D5D-EF87F65A826A}"/>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55233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B9573-93A2-4C0A-83A5-DB9016E05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9914816-5E9E-4EBD-B44F-1895D9DAD9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5F967AF-93E1-4CBE-9D44-5135B0756F9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5" name="Footer Placeholder 4">
            <a:extLst>
              <a:ext uri="{FF2B5EF4-FFF2-40B4-BE49-F238E27FC236}">
                <a16:creationId xmlns="" xmlns:a16="http://schemas.microsoft.com/office/drawing/2014/main" id="{810B5625-5009-45E9-B0E3-4D6AE47C82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DE5219F-F068-4A32-A5A2-3329E645504F}"/>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97654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FAD872-2CA8-4BFB-800D-A66470778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301744C-563D-46C9-8E0F-9425B187A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2268AD3-259B-4B31-B046-E9B77845CFFA}"/>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5" name="Footer Placeholder 4">
            <a:extLst>
              <a:ext uri="{FF2B5EF4-FFF2-40B4-BE49-F238E27FC236}">
                <a16:creationId xmlns="" xmlns:a16="http://schemas.microsoft.com/office/drawing/2014/main" id="{9E074B9C-DC11-4888-9C87-64EB9E717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3183F2A-A85E-41D4-85C5-C7905A41FB0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12145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49220-EDD3-4EC8-AC79-E4CAC9747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12A6ADC-926B-4D07-80F2-9B35EB3D7D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7F80ED-471A-4397-90EF-DB403AF2F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C13492D-779F-41D5-93D2-A98D5A6CA5BE}"/>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6" name="Footer Placeholder 5">
            <a:extLst>
              <a:ext uri="{FF2B5EF4-FFF2-40B4-BE49-F238E27FC236}">
                <a16:creationId xmlns="" xmlns:a16="http://schemas.microsoft.com/office/drawing/2014/main" id="{3ABFDC71-0D1C-458B-8A23-41955A47D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2746CE-ADE1-432F-97AB-675E8E491B4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09912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BB397-012D-4804-8EEA-FDA952A3B4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552FA10-E0BD-44D0-9FCE-FA2CF9305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D8EE7FD-F1C1-4212-AA97-CE971676CE8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52DB20A-10C2-4CB0-A997-9D5235EB4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C316EEF-DAD7-4263-9D4C-391B7C48B1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411CADF-FD3D-4947-9239-24837CB8412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8" name="Footer Placeholder 7">
            <a:extLst>
              <a:ext uri="{FF2B5EF4-FFF2-40B4-BE49-F238E27FC236}">
                <a16:creationId xmlns="" xmlns:a16="http://schemas.microsoft.com/office/drawing/2014/main" id="{330964FA-91E4-4CE5-B46A-FA994D4855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8254352-F8F6-4CA1-A0BA-52837CE3FC9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15452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1E81E1-6AB2-402E-819F-62EC700DE6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B239605-0165-4CB8-831F-86B8055BE22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4" name="Footer Placeholder 3">
            <a:extLst>
              <a:ext uri="{FF2B5EF4-FFF2-40B4-BE49-F238E27FC236}">
                <a16:creationId xmlns="" xmlns:a16="http://schemas.microsoft.com/office/drawing/2014/main" id="{3278BCEA-1D2F-4945-A31A-CAC5F2F8A0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8CBDDB7-5DF6-471D-AEF8-EC76DF8CFE01}"/>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13838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3E8644C-3E84-4A06-8416-955175CF43D9}"/>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3" name="Footer Placeholder 2">
            <a:extLst>
              <a:ext uri="{FF2B5EF4-FFF2-40B4-BE49-F238E27FC236}">
                <a16:creationId xmlns="" xmlns:a16="http://schemas.microsoft.com/office/drawing/2014/main" id="{5EF83580-5CE1-4014-B32D-F6FFCC90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AAF76CE-CFCB-46C1-AB01-B403560524B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5917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7147F2-F8D2-46CB-AAD8-E11665A97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B6DF084-0222-479B-A901-D722BAA0B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55AA15A-DB42-4399-823E-423910C10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C1A3D8F-1D45-46C4-B422-05E334103FFF}"/>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6" name="Footer Placeholder 5">
            <a:extLst>
              <a:ext uri="{FF2B5EF4-FFF2-40B4-BE49-F238E27FC236}">
                <a16:creationId xmlns="" xmlns:a16="http://schemas.microsoft.com/office/drawing/2014/main" id="{31715FA0-7E43-419E-BB80-AFD70A93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536D5B3-B724-427D-9CF4-0337243DC47A}"/>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16669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17ABBE-B1B6-4309-9769-4161E65D1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D799590-498E-4ADD-B687-AA080FA8C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B4C4A7A-4EEF-4974-B4FB-8082D8008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B3279D-9750-4891-B30F-48DF4F322FCA}"/>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10/6/2018</a:t>
            </a:fld>
            <a:endParaRPr lang="en-US"/>
          </a:p>
        </p:txBody>
      </p:sp>
      <p:sp>
        <p:nvSpPr>
          <p:cNvPr id="6" name="Footer Placeholder 5">
            <a:extLst>
              <a:ext uri="{FF2B5EF4-FFF2-40B4-BE49-F238E27FC236}">
                <a16:creationId xmlns="" xmlns:a16="http://schemas.microsoft.com/office/drawing/2014/main" id="{0AE2A7CC-CB6D-4DDD-9096-F807E45EC2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AAD6E30-AB29-426B-9705-C98B99505D74}"/>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82036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DB1F55-A466-42C7-9ABD-ECD986F88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7BF859-57E7-4684-A05C-B4D7C3520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6653E5F7-76A1-4CEA-B622-A8FC2344E88C}"/>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61B912B-A057-4577-A722-02FC9AD7D3C5}" type="slidenum">
              <a:rPr lang="en-US" smtClean="0"/>
              <a:pPr/>
              <a:t>‹#›</a:t>
            </a:fld>
            <a:endParaRPr lang="en-US"/>
          </a:p>
        </p:txBody>
      </p:sp>
    </p:spTree>
    <p:extLst>
      <p:ext uri="{BB962C8B-B14F-4D97-AF65-F5344CB8AC3E}">
        <p14:creationId xmlns:p14="http://schemas.microsoft.com/office/powerpoint/2010/main" val="2043594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eathermodificationhistory.com/president-kennedy-united-nations-address-weather-modification/" TargetMode="External"/><Relationship Id="rId1" Type="http://schemas.openxmlformats.org/officeDocument/2006/relationships/slideLayout" Target="../slideLayouts/slideLayout7.xml"/><Relationship Id="rId5" Type="http://schemas.openxmlformats.org/officeDocument/2006/relationships/hyperlink" Target="https://climateviewer.com/2018/06/10/aluminum-barium-chemtrails-from-space/" TargetMode="External"/><Relationship Id="rId4" Type="http://schemas.openxmlformats.org/officeDocument/2006/relationships/hyperlink" Target="https://www.youtube.com/playlist?list=PLfN7m5OaSZKTe5O7etn9N8zeQOjep3nK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eathermodificationhistory.com/president-kennedy-united-nations-address-weather-modification/"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eathermodificationhistory.com/president-kennedy-united-nations-address-weather-modification/"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eathermodificationhistory.com/1948-contrail-cirrus-complaints-begin-nationwide/" TargetMode="Externa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eathermodificationhistory.com/1948-contrail-cirrus-complaints-begin-nationwide/"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eathermodificationhistory.com/president-kennedy-united-nations-address-weather-modification/"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eathermodificationhistory.com/president-lyndon-johnson-weather-wafare/"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eathermodificationhistory.com/president-lyndon-johnson-weather-wafar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eathermodificationhistory.com/states-sue-airlines-over-smoke-pollution-of-the-skie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tp://ftp.library.noaa.gov/docs.lib/htdocs/rescue/mwr/098/mwr-098-10-0745.pdf"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journals.ametsoc.org/doi/pdf/10.1175/1520-0450(1976)015%3c0355:WMBCDA%3e2.0.CO;2"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news.google.com/newspapers?nid=1144&amp;dat=19820925&amp;id=ZeEhAAAAIBAJ&amp;sjid=-V4EAAAAIBAJ&amp;pg=1968,4220475&amp;hl=en"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weathermodificationhistory.com/foia-reveals-usaf-paper-counterforce-weather-control-spacecast-20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eathermodificationhistory.com/operation-popeye-motorpool-intermediary-compatriot-weather-warfare-vietnam/" TargetMode="External"/><Relationship Id="rId1" Type="http://schemas.openxmlformats.org/officeDocument/2006/relationships/slideLayout" Target="../slideLayouts/slideLayout7.xml"/><Relationship Id="rId4" Type="http://schemas.openxmlformats.org/officeDocument/2006/relationships/hyperlink" Target="https://weathermodificationhistory.com/foia-reveals-us-air-force-geophysics-directorate-weather-modification-intention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eathermodificationhistory.com/foia-reveals-us-navy-weather-modification-program-still-active-china-lake/" TargetMode="External"/><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hyperlink" Target="https://weathermodificationhistory.com/operation-popeye-motorpool-intermediary-compatriot-weather-warfare-vietnam/" TargetMode="Externa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eathermodificationhistory.com/weather-as-force-multiplier-owning-the-weather-in-2025/"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climateviewer.com/2013/11/16/us-military-discusses-future-of-weather-warfare-despite-enmod-ban/" TargetMode="External"/><Relationship Id="rId2" Type="http://schemas.openxmlformats.org/officeDocument/2006/relationships/hyperlink" Target="https://weathermodificationhistory.com/foia-reveals-usaf-paper-counterforce-weather-control-spacecast-2020/" TargetMode="Externa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climateviewer.com/2013/11/16/us-military-discusses-future-of-weather-warfare-despite-enmod-ban/"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bureauveritas.com.co/936e46b3-85d0-466e-a9f1-67f7a38e0391/Carbon+black+vs.+soot+2014.pdf?MOD=AJPERES" TargetMode="External"/><Relationship Id="rId2" Type="http://schemas.openxmlformats.org/officeDocument/2006/relationships/hyperlink" Target="https://www.ncbi.nlm.nih.gov/pubmed/11331994"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sciencedirect.com/science/article/pii/00489697839005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climateviewer.com/2013/11/16/us-military-discusses-future-of-weather-warfare-despite-enmod-ban/"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eathermodificationhistory.com/jet-biofuel-enlisted-for-contrail-control/" TargetMode="External"/><Relationship Id="rId1" Type="http://schemas.openxmlformats.org/officeDocument/2006/relationships/slideLayout" Target="../slideLayouts/slideLayout7.xml"/><Relationship Id="rId4" Type="http://schemas.openxmlformats.org/officeDocument/2006/relationships/hyperlink" Target="https://climateviewer.com/2014/11/05/contrails-geoengineering-single-fuel-concep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eathermodificationhistory.com/1948-contrail-cirrus-complaints-begin-nationwide/" TargetMode="Externa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hyperlink" Target="https://climateviewer.com/2013/11/08/hurricane-hacking-the-department-of-homeland-security-enters-the-weather-modification-busines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climateviewer.com/2018/09/11/cocktail-geoengineering-how-9-11-changed-the-sky-forever/"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journals.ametsoc.org/doi/pdf/10.1175/1520-0442(2004)017%3c1123:RVIUDT%3e2.0.CO;2" TargetMode="External"/><Relationship Id="rId2" Type="http://schemas.openxmlformats.org/officeDocument/2006/relationships/hyperlink" Target="https://weathermodificationhistory.com/september-11-2001-airline-groundings-contrails-affect-daily-temperature-range/" TargetMode="Externa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s://agupubs.onlinelibrary.wiley.com/doi/abs/10.1029/2009JD012650" TargetMode="Externa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hyperlink" Target="https://weathermodificationhistory.com/volcanic-eruption-highlights-contrail-conundru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file:///E:\CV%20News\-%20POWERPOINT%20-\Carbon%20Black%20Dust%20-%20The%20Chemtrail%20Secret%20for%20Geoengineering,%20Weather%20Warfare,%20and%20Ozone%20Destruction\Atmospheric_science_Seeing_through_contrails.pdf" TargetMode="External"/><Relationship Id="rId2" Type="http://schemas.openxmlformats.org/officeDocument/2006/relationships/hyperlink" Target="https://www.nature.com/articles/nclimate1078" TargetMode="Externa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eathermodificationhistory.com/jet-biofuel-enlisted-for-contrail-contro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web.archive.org/web/20140912035649/https:/www.iata.org/publications/Documents/2013-report-alternative-fuels.pdf" TargetMode="External"/><Relationship Id="rId1" Type="http://schemas.openxmlformats.org/officeDocument/2006/relationships/slideLayout" Target="../slideLayouts/slideLayout7.xml"/><Relationship Id="rId4" Type="http://schemas.openxmlformats.org/officeDocument/2006/relationships/hyperlink" Target="https://www.researchgate.net/profile/Drjsadhik_Basha/publication/253979063_Role_of_nanoadditive_blended_biodiesel_emulsion_fuel_on_the_working_charcteristics_of_a_diesel_engine/links/570f1f4708aed4bec6fdf32e/Role-of-nanoadditive-blended-biodiesel-emulsion-fuel-on-the-working-charcteristics-of-a-diesel-engine.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reuters.com/article/us-eu-climate-aviation-idUSKCN1190M2" TargetMode="External"/><Relationship Id="rId3" Type="http://schemas.openxmlformats.org/officeDocument/2006/relationships/hyperlink" Target="https://www.c-span.org/video/?327586-1/epa-hearing-commercial-aircraft-emissions" TargetMode="External"/><Relationship Id="rId7" Type="http://schemas.openxmlformats.org/officeDocument/2006/relationships/hyperlink" Target="http://www.biofuelsdigest.com/bdigest/2016/07/31/white-house-releases-federal-alternative-jet-fuel-research-and-development-strategy/" TargetMode="External"/><Relationship Id="rId2" Type="http://schemas.openxmlformats.org/officeDocument/2006/relationships/hyperlink" Target="https://www.youtube.com/watch?v=yY1_NvWKNi8" TargetMode="External"/><Relationship Id="rId1" Type="http://schemas.openxmlformats.org/officeDocument/2006/relationships/slideLayout" Target="../slideLayouts/slideLayout7.xml"/><Relationship Id="rId6" Type="http://schemas.openxmlformats.org/officeDocument/2006/relationships/hyperlink" Target="https://thinkprogress.org/breaking-epa-to-limit-greenhouse-gases-from-airplanes-32e27fccf147" TargetMode="External"/><Relationship Id="rId5" Type="http://schemas.openxmlformats.org/officeDocument/2006/relationships/hyperlink" Target="https://climateviewer.com/2015/08/09/my-speech-to-the-epa-about-flight-pollution/" TargetMode="External"/><Relationship Id="rId10" Type="http://schemas.openxmlformats.org/officeDocument/2006/relationships/hyperlink" Target="https://m.phys.org/news/2017-10-ngos-slam-aviation-agency-biofuels.html" TargetMode="External"/><Relationship Id="rId4" Type="http://schemas.openxmlformats.org/officeDocument/2006/relationships/image" Target="../media/image54.jpeg"/><Relationship Id="rId9" Type="http://schemas.openxmlformats.org/officeDocument/2006/relationships/hyperlink" Target="http://thehill.com/policy/energy-environment/295401-greens-move-to-dismiss-epa-lawsuit-over-airplane-emissio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climateviewer.com/cirruscloudsmatter/" TargetMode="External"/><Relationship Id="rId1" Type="http://schemas.openxmlformats.org/officeDocument/2006/relationships/slideLayout" Target="../slideLayouts/slideLayout7.xml"/><Relationship Id="rId4" Type="http://schemas.openxmlformats.org/officeDocument/2006/relationships/hyperlink" Target="https://climateviewer.com/2015/08/09/my-speech-to-the-epa-about-flight-pollut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climateviewer.com/2018/04/01/accidental-geoengineering-with-ship-tracks-contrail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climateviewer.com/cirruscloudsmatter/"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www.aka.fi/globalassets/awanhat/documents/tiedostot/ficca/ficca-16.04.2013/posters/ficca_poster_partanen_cool.pdf" TargetMode="External"/><Relationship Id="rId3" Type="http://schemas.openxmlformats.org/officeDocument/2006/relationships/hyperlink" Target="https://ams.confex.com/ams/17WModWMA/techprogram/paper_139449.htm" TargetMode="External"/><Relationship Id="rId7" Type="http://schemas.openxmlformats.org/officeDocument/2006/relationships/hyperlink" Target="https://agupubs.onlinelibrary.wiley.com/doi/abs/10.1029/2010gl043975" TargetMode="External"/><Relationship Id="rId2" Type="http://schemas.openxmlformats.org/officeDocument/2006/relationships/hyperlink" Target="http://www.freepatentsonline.com/5003186.html" TargetMode="External"/><Relationship Id="rId1" Type="http://schemas.openxmlformats.org/officeDocument/2006/relationships/slideLayout" Target="../slideLayouts/slideLayout7.xml"/><Relationship Id="rId6" Type="http://schemas.openxmlformats.org/officeDocument/2006/relationships/hyperlink" Target="https://agupubs.onlinelibrary.wiley.com/doi/abs/10.1029/2009GL039209" TargetMode="External"/><Relationship Id="rId5" Type="http://schemas.openxmlformats.org/officeDocument/2006/relationships/hyperlink" Target="http://iopscience.iop.org/article/10.1088/1748-9326/4/4/045102/meta" TargetMode="External"/><Relationship Id="rId10" Type="http://schemas.openxmlformats.org/officeDocument/2006/relationships/hyperlink" Target="http://www.atmos-chem-phys-discuss.net/15/18921/2015/acpd-15-18921-2015.html" TargetMode="External"/><Relationship Id="rId4" Type="http://schemas.openxmlformats.org/officeDocument/2006/relationships/hyperlink" Target="http://youtu.be/o3rAZ8Fmc0Q?t=15m50s" TargetMode="External"/><Relationship Id="rId9" Type="http://schemas.openxmlformats.org/officeDocument/2006/relationships/hyperlink" Target="http://web.archive.org/web/20150314161010/http:/www.aka.fi/en-GB/A/Programmes-and-cooperation/Academy-programmes/Etusivun-elementit/Researchers-look-into-geoengineering-possibiliti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eathermodificationhistory.com/jet-biofuel-enlisted-for-contrail-control/" TargetMode="Externa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hyperlink" Target="https://ams.confex.com/ams/14CLOUD14ATRAD/webprogram/Paper250908.html" TargetMode="External"/><Relationship Id="rId5" Type="http://schemas.openxmlformats.org/officeDocument/2006/relationships/hyperlink" Target="https://weathermodificationhistory.com/multidisciplinary-airborne-experiments-emission-climate-impact-alternative-jet-fuel-nd-max-eclif-2/" TargetMode="External"/><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climateviewer.com/2018/06/25/geoengineering-solar-radiation-management-srm-vs-erm-cirrus-cloud-thinnin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www.aka.fi/globalassets/awanhat/documents/tiedostot/ficca/ficca-16.04.2013/posters/ficca_poster_partanen_cool.pdf" TargetMode="Externa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tanker-enemy.com/PDF/U.Lohmann-Jet-Fuel-Study.pdf" TargetMode="External"/><Relationship Id="rId7" Type="http://schemas.openxmlformats.org/officeDocument/2006/relationships/image" Target="../media/image9.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climateviewer.com/cirruscloudsmatter/"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climateviewer.com/2017/07/25/cirruscloudsmatter-geoengineering-with-cirrus-cloud-seeding/" TargetMode="Externa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hyperlink" Target="https://www.youtube.com/watch?v=ND8hk5xp2B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limateviewer.com/enmod/" TargetMode="Externa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climateviewer.com/2017/11/07/ten-technologies-to-own-the-weather-today/"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climateviewer.com/enmod/"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s://www.paypal.me/climateviewer" TargetMode="External"/><Relationship Id="rId13" Type="http://schemas.openxmlformats.org/officeDocument/2006/relationships/image" Target="../media/image72.wmf"/><Relationship Id="rId3" Type="http://schemas.openxmlformats.org/officeDocument/2006/relationships/hyperlink" Target="mailto:jim@climateviewer.com" TargetMode="External"/><Relationship Id="rId7" Type="http://schemas.openxmlformats.org/officeDocument/2006/relationships/hyperlink" Target="https://www.patreon.com/climateviewer" TargetMode="External"/><Relationship Id="rId12"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s://weathermodificationhistory.com/" TargetMode="External"/><Relationship Id="rId11" Type="http://schemas.openxmlformats.org/officeDocument/2006/relationships/hyperlink" Target="http://www.youtube.com/c/JimLee-ClimateViewer" TargetMode="External"/><Relationship Id="rId5" Type="http://schemas.openxmlformats.org/officeDocument/2006/relationships/hyperlink" Target="http://climateviewer.org/" TargetMode="External"/><Relationship Id="rId10" Type="http://schemas.openxmlformats.org/officeDocument/2006/relationships/image" Target="../media/image73.png"/><Relationship Id="rId4" Type="http://schemas.openxmlformats.org/officeDocument/2006/relationships/hyperlink" Target="https://climateviewer.com/" TargetMode="External"/><Relationship Id="rId9" Type="http://schemas.openxmlformats.org/officeDocument/2006/relationships/hyperlink" Target="https://www.gofundme.com/climateviewer" TargetMode="External"/><Relationship Id="rId14" Type="http://schemas.openxmlformats.org/officeDocument/2006/relationships/hyperlink" Target="https://climateviewer.com/cirruscloudsmat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keith.seas.harvard.edu/files/tkg/files/keith_-_2010_-_photophoretic_levitation_of_engineered_aerosols_fo.pdf" TargetMode="External"/><Relationship Id="rId2" Type="http://schemas.openxmlformats.org/officeDocument/2006/relationships/hyperlink" Target="https://www.atmos-chem-phys.net/17/9623/2017/" TargetMode="External"/><Relationship Id="rId1" Type="http://schemas.openxmlformats.org/officeDocument/2006/relationships/slideLayout" Target="../slideLayouts/slideLayout7.xml"/><Relationship Id="rId4" Type="http://schemas.openxmlformats.org/officeDocument/2006/relationships/hyperlink" Target="https://climateviewer.com/2017/10/25/black-carbon-from-aircraft-exhaust-destroying-ozone-melting-pol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pa.gov/ozone-layer-protection/health-and-environmental-effects-ozone-layer-depletion"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adsabs.harvard.edu/full/1964SSRv....3..275K" TargetMode="External"/><Relationship Id="rId1" Type="http://schemas.openxmlformats.org/officeDocument/2006/relationships/slideLayout" Target="../slideLayouts/slideLayout7.xml"/><Relationship Id="rId6" Type="http://schemas.openxmlformats.org/officeDocument/2006/relationships/hyperlink" Target="http://www.colby.edu/sts/wexlerozone.pdf" TargetMode="External"/><Relationship Id="rId5" Type="http://schemas.openxmlformats.org/officeDocument/2006/relationships/image" Target="../media/image18.jpg"/><Relationship Id="rId4" Type="http://schemas.openxmlformats.org/officeDocument/2006/relationships/hyperlink" Target="http://www.colby.edu/sts/agu2007wexler.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85"/>
            <a:ext cx="12208329" cy="6867185"/>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a:off x="-16329" y="2130496"/>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689344" y="4269611"/>
            <a:ext cx="10813312" cy="830997"/>
          </a:xfrm>
          <a:prstGeom prst="rect">
            <a:avLst/>
          </a:prstGeom>
          <a:noFill/>
        </p:spPr>
        <p:txBody>
          <a:bodyPr wrap="square" lIns="0" tIns="0" rIns="0" bIns="0" rtlCol="0" anchor="ctr">
            <a:spAutoFit/>
          </a:bodyPr>
          <a:lstStyle/>
          <a:p>
            <a:pPr algn="ctr"/>
            <a:r>
              <a:rPr lang="en-US" sz="5400" b="1" dirty="0" smtClean="0">
                <a:solidFill>
                  <a:schemeClr val="bg1"/>
                </a:solidFill>
                <a:latin typeface="+mj-lt"/>
                <a:cs typeface="Segoe UI Semibold" panose="020B0702040204020203" pitchFamily="34" charset="0"/>
              </a:rPr>
              <a:t>CARBON BLACK DUST &amp; SOOT</a:t>
            </a:r>
            <a:endParaRPr lang="en-US" sz="5400" dirty="0">
              <a:solidFill>
                <a:schemeClr val="bg1"/>
              </a:solidFill>
              <a:latin typeface="+mj-lt"/>
              <a:cs typeface="Segoe UI Semibold" panose="020B0702040204020203" pitchFamily="34" charset="0"/>
            </a:endParaRPr>
          </a:p>
        </p:txBody>
      </p:sp>
      <p:sp>
        <p:nvSpPr>
          <p:cNvPr id="14" name="TextBox 13">
            <a:extLst>
              <a:ext uri="{FF2B5EF4-FFF2-40B4-BE49-F238E27FC236}">
                <a16:creationId xmlns="" xmlns:a16="http://schemas.microsoft.com/office/drawing/2014/main" id="{3A22E7FB-47E5-4D91-8386-FA6A552652E6}"/>
              </a:ext>
            </a:extLst>
          </p:cNvPr>
          <p:cNvSpPr txBox="1"/>
          <p:nvPr/>
        </p:nvSpPr>
        <p:spPr>
          <a:xfrm>
            <a:off x="1905002" y="5089474"/>
            <a:ext cx="8381998" cy="1354217"/>
          </a:xfrm>
          <a:prstGeom prst="rect">
            <a:avLst/>
          </a:prstGeom>
          <a:noFill/>
        </p:spPr>
        <p:txBody>
          <a:bodyPr wrap="square" lIns="0" tIns="0" rIns="0" bIns="0" rtlCol="0">
            <a:spAutoFit/>
          </a:bodyPr>
          <a:lstStyle/>
          <a:p>
            <a:pPr algn="ctr"/>
            <a: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The </a:t>
            </a:r>
            <a:r>
              <a:rPr lang="en-US"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Chemtrail Secret for </a:t>
            </a:r>
            <a: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a:t>
            </a:r>
            <a:r>
              <a:rPr lang="en-US"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Warfare, Geoengineering, and Ozone </a:t>
            </a:r>
            <a: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Destruction</a:t>
            </a:r>
          </a:p>
          <a:p>
            <a:pPr algn="ctr"/>
            <a:endParaRPr lang="en-US" sz="1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en-US" sz="16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CLIMATEVIEWER.COM/CIRRUSCLOUDSMATTER/</a:t>
            </a:r>
            <a:endParaRPr lang="en-US" sz="1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Oval 15">
            <a:extLst>
              <a:ext uri="{FF2B5EF4-FFF2-40B4-BE49-F238E27FC236}">
                <a16:creationId xmlns="" xmlns:a16="http://schemas.microsoft.com/office/drawing/2014/main" id="{2811B362-29D4-4F49-8072-F59BF7A2BE1C}"/>
              </a:ext>
            </a:extLst>
          </p:cNvPr>
          <p:cNvSpPr/>
          <p:nvPr/>
        </p:nvSpPr>
        <p:spPr>
          <a:xfrm>
            <a:off x="5581650" y="2508079"/>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03078" y="3821723"/>
            <a:ext cx="3985845"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ea typeface="Lato" panose="020F0502020204030203" pitchFamily="34" charset="0"/>
                <a:cs typeface="Lato" panose="020F0502020204030203" pitchFamily="34" charset="0"/>
              </a:rPr>
              <a:t>A ClimateViewer News Production</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26" name="Picture 2" descr="E:\CV News\CONTENT\POWERPOINT\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650" y="2508079"/>
            <a:ext cx="10287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957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10</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 y="-2"/>
            <a:ext cx="12192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4815185"/>
            <a:ext cx="6695530" cy="1200329"/>
          </a:xfrm>
          <a:prstGeom prst="rect">
            <a:avLst/>
          </a:prstGeom>
          <a:solidFill>
            <a:schemeClr val="tx1"/>
          </a:solidFill>
        </p:spPr>
        <p:txBody>
          <a:bodyPr wrap="square" rtlCol="0">
            <a:spAutoFit/>
          </a:bodyPr>
          <a:lstStyle/>
          <a:p>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 Watch on </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YouTube </a:t>
            </a:r>
            <a:r>
              <a:rPr lang="en-US" dirty="0" smtClean="0">
                <a:latin typeface="Lato Black" panose="020F0502020204030203" pitchFamily="34" charset="0"/>
                <a:ea typeface="Lato Black" panose="020F0502020204030203" pitchFamily="34" charset="0"/>
                <a:cs typeface="Lato Black" panose="020F0502020204030203" pitchFamily="34" charset="0"/>
                <a:hlinkClick r:id="rId4"/>
              </a:rPr>
              <a:t>Chemtrails </a:t>
            </a:r>
            <a:r>
              <a:rPr lang="en-US" dirty="0">
                <a:latin typeface="Lato Black" panose="020F0502020204030203" pitchFamily="34" charset="0"/>
                <a:ea typeface="Lato Black" panose="020F0502020204030203" pitchFamily="34" charset="0"/>
                <a:cs typeface="Lato Black" panose="020F0502020204030203" pitchFamily="34" charset="0"/>
                <a:hlinkClick r:id="rId4"/>
              </a:rPr>
              <a:t>From SPACE! Sounding Rockets, Satellite Chemical Releases, and Ionospheric </a:t>
            </a:r>
            <a:r>
              <a:rPr lang="en-US" dirty="0" smtClean="0">
                <a:latin typeface="Lato Black" panose="020F0502020204030203" pitchFamily="34" charset="0"/>
                <a:ea typeface="Lato Black" panose="020F0502020204030203" pitchFamily="34" charset="0"/>
                <a:cs typeface="Lato Black" panose="020F0502020204030203" pitchFamily="34" charset="0"/>
                <a:hlinkClick r:id="rId4"/>
              </a:rPr>
              <a:t>Heaters</a:t>
            </a:r>
            <a:r>
              <a:rPr lang="en-US" dirty="0" smtClean="0">
                <a:latin typeface="Lato Black" panose="020F0502020204030203" pitchFamily="34" charset="0"/>
                <a:ea typeface="Lato Black" panose="020F0502020204030203" pitchFamily="34" charset="0"/>
                <a:cs typeface="Lato Black" panose="020F0502020204030203" pitchFamily="34" charset="0"/>
              </a:rPr>
              <a:t>  </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&amp; check the references: </a:t>
            </a: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hlinkClick r:id="rId5"/>
              </a:rPr>
              <a:t>Aluminum, Barium, and Chemtrails From Space</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hlinkClick r:id="rId5"/>
              </a:rPr>
              <a:t>!</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 </a:t>
            </a:r>
          </a:p>
        </p:txBody>
      </p:sp>
    </p:spTree>
    <p:extLst>
      <p:ext uri="{BB962C8B-B14F-4D97-AF65-F5344CB8AC3E}">
        <p14:creationId xmlns:p14="http://schemas.microsoft.com/office/powerpoint/2010/main" val="484575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11</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58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12</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535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54478" y="68745"/>
            <a:ext cx="11283043" cy="2462213"/>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ARTIFICIAL CLOUD CREATION HISTORY</a:t>
            </a:r>
            <a:endParaRPr lang="en-US" sz="8000" dirty="0">
              <a:solidFill>
                <a:schemeClr val="bg1"/>
              </a:solidFill>
              <a:latin typeface="+mj-lt"/>
              <a:cs typeface="Segoe UI Semibold" panose="020B0702040204020203" pitchFamily="34" charset="0"/>
            </a:endParaRPr>
          </a:p>
        </p:txBody>
      </p:sp>
      <p:pic>
        <p:nvPicPr>
          <p:cNvPr id="2050" name="Picture 2" descr="E:\CV News\- POWERPOINT -\Carbon Black Dust - The Chemtrail Secret for Geoengineering, Weather Warfare, and Ozone Destruction\WMH-logo-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082" y="2446903"/>
            <a:ext cx="2045834" cy="204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53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 &amp; SOOT</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- 1958</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14</a:t>
            </a:fld>
            <a:endParaRPr lang="en-US">
              <a:solidFill>
                <a:schemeClr val="tx1"/>
              </a:solidFill>
            </a:endParaRPr>
          </a:p>
        </p:txBody>
      </p:sp>
      <p:pic>
        <p:nvPicPr>
          <p:cNvPr id="205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70380" y="1441189"/>
            <a:ext cx="4360781" cy="48696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2580" y="1324231"/>
            <a:ext cx="3938784" cy="53245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75505" y="1441189"/>
            <a:ext cx="3211032" cy="4862870"/>
          </a:xfrm>
          <a:prstGeom prst="rect">
            <a:avLst/>
          </a:prstGeom>
          <a:noFill/>
        </p:spPr>
        <p:txBody>
          <a:bodyPr wrap="square" rtlCol="0">
            <a:spAutoFit/>
          </a:bodyPr>
          <a:lstStyle/>
          <a:p>
            <a:r>
              <a:rPr lang="en-US" sz="2000" dirty="0" smtClean="0">
                <a:latin typeface="Lato Medium" panose="020F0502020204030203" pitchFamily="34" charset="0"/>
                <a:ea typeface="Lato Medium" panose="020F0502020204030203" pitchFamily="34" charset="0"/>
                <a:cs typeface="Lato Medium" panose="020F0502020204030203" pitchFamily="34" charset="0"/>
              </a:rPr>
              <a:t>“Let’s face it, men” said a crisp talking, star-studded </a:t>
            </a:r>
            <a:r>
              <a:rPr lang="en-US" sz="2000" dirty="0">
                <a:latin typeface="Lato Medium" panose="020F0502020204030203" pitchFamily="34" charset="0"/>
                <a:ea typeface="Lato Medium" panose="020F0502020204030203" pitchFamily="34" charset="0"/>
                <a:cs typeface="Lato Medium" panose="020F0502020204030203" pitchFamily="34" charset="0"/>
              </a:rPr>
              <a:t>general, </a:t>
            </a:r>
            <a:r>
              <a:rPr lang="en-US" sz="2000" dirty="0" smtClean="0">
                <a:latin typeface="Lato Black" panose="020F0502020204030203" pitchFamily="34" charset="0"/>
                <a:ea typeface="Lato Black" panose="020F0502020204030203" pitchFamily="34" charset="0"/>
                <a:cs typeface="Lato Black" panose="020F0502020204030203" pitchFamily="34" charset="0"/>
              </a:rPr>
              <a:t>“you’ll either have to live with the vapor trails or move the City of Palm Springs.”</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latin typeface="Lato Medium" panose="020F0502020204030203" pitchFamily="34" charset="0"/>
                <a:ea typeface="Lato Medium" panose="020F0502020204030203" pitchFamily="34" charset="0"/>
                <a:cs typeface="Lato Medium" panose="020F0502020204030203" pitchFamily="34" charset="0"/>
              </a:rPr>
              <a:t>The resort area, it appears, is known as the “Palm Springs Intersection.” the freeway interchange of all West Coast aerial traffic.</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latin typeface="Lato Medium" panose="020F0502020204030203" pitchFamily="34" charset="0"/>
                <a:ea typeface="Lato Medium" panose="020F0502020204030203" pitchFamily="34" charset="0"/>
                <a:cs typeface="Lato Medium" panose="020F0502020204030203" pitchFamily="34" charset="0"/>
              </a:rPr>
              <a:t>So, the city officials and civic leaders, in an apparently unanimous, unspoken agreement, decided that a peaceful coexistence with the Air Force was the wisest course.</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1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https://weathermodificationhistory.com/1948-contrail-cirrus-complaints-begin-nationwide/</a:t>
            </a:r>
            <a:endParaRPr lang="en-US" sz="11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16946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- 1958</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15</a:t>
            </a:fld>
            <a:endParaRPr lang="en-US">
              <a:solidFill>
                <a:schemeClr val="tx1"/>
              </a:solidFill>
            </a:endParaRPr>
          </a:p>
        </p:txBody>
      </p:sp>
      <p:pic>
        <p:nvPicPr>
          <p:cNvPr id="2050" name="Picture 2" descr="E:\CV News\CONTENT\POWERPOINT\Carbon Black Dust - The Chemtrail Secret for Geoengineering, Weather Warfare, and Ozone Destruction\1958-9-23-Navy-Scientist-Create-and-Destroy-Clouds-with-Carbon-Black-Soo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57" y="1434959"/>
            <a:ext cx="5993423" cy="48696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V News\CONTENT\POWERPOINT\Carbon Black Dust - The Chemtrail Secret for Geoengineering, Weather Warfare, and Ozone Destruction\1958-10-23-Navy-destroys-clouds-using-carbon-black-soot.jp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6175" y="1434959"/>
            <a:ext cx="3550444"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39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16</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CV News\- POWERPOINT -\Carbon Black Dust - The Chemtrail Secret for Geoengineering, Weather Warfare, and Ozone Destruction\WMH-logo-5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748" y="362493"/>
            <a:ext cx="2388191" cy="2388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225" y="2881992"/>
            <a:ext cx="4200525" cy="461665"/>
          </a:xfrm>
          <a:prstGeom prst="rect">
            <a:avLst/>
          </a:prstGeom>
          <a:noFill/>
        </p:spPr>
        <p:txBody>
          <a:bodyPr wrap="square" rtlCol="0">
            <a:spAutoFit/>
          </a:bodyPr>
          <a:lstStyle/>
          <a:p>
            <a:r>
              <a:rPr lang="en-US" sz="12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https://weathermodificationhistory.com/president-kennedy-united-nations-address-weather-modification/</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561105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t>
            </a:r>
            <a:r>
              <a:rPr lang="en-US" sz="4400" b="1" dirty="0" smtClean="0">
                <a:cs typeface="Segoe UI Semibold" panose="020B0702040204020203" pitchFamily="34" charset="0"/>
              </a:rPr>
              <a:t>&amp; </a:t>
            </a:r>
            <a:r>
              <a:rPr lang="en-US" sz="4400" b="1" dirty="0">
                <a:cs typeface="Segoe UI Semibold" panose="020B0702040204020203" pitchFamily="34" charset="0"/>
              </a:rPr>
              <a:t>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- 1962</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17</a:t>
            </a:fld>
            <a:endParaRPr lang="en-US">
              <a:solidFill>
                <a:schemeClr val="tx1"/>
              </a:solidFill>
            </a:endParaRPr>
          </a:p>
        </p:txBody>
      </p:sp>
      <p:sp>
        <p:nvSpPr>
          <p:cNvPr id="6" name="TextBox 5"/>
          <p:cNvSpPr txBox="1"/>
          <p:nvPr/>
        </p:nvSpPr>
        <p:spPr>
          <a:xfrm>
            <a:off x="1135912" y="1452281"/>
            <a:ext cx="4222897" cy="4770537"/>
          </a:xfrm>
          <a:prstGeom prst="rect">
            <a:avLst/>
          </a:prstGeom>
          <a:noFill/>
        </p:spPr>
        <p:txBody>
          <a:bodyPr wrap="square" rtlCol="0">
            <a:spAutoFit/>
          </a:bodyPr>
          <a:lstStyle/>
          <a:p>
            <a:r>
              <a:rPr lang="en-US" sz="2400" dirty="0" smtClean="0">
                <a:latin typeface="Lato Medium" panose="020F0502020204030203" pitchFamily="34" charset="0"/>
                <a:ea typeface="Lato Medium" panose="020F0502020204030203" pitchFamily="34" charset="0"/>
                <a:cs typeface="Lato Medium" panose="020F0502020204030203" pitchFamily="34" charset="0"/>
              </a:rPr>
              <a:t>“</a:t>
            </a:r>
            <a:r>
              <a:rPr lang="en-US" sz="2400" b="1" dirty="0" smtClean="0">
                <a:latin typeface="Lato Medium" panose="020F0502020204030203" pitchFamily="34" charset="0"/>
                <a:ea typeface="Lato Medium" panose="020F0502020204030203" pitchFamily="34" charset="0"/>
                <a:cs typeface="Lato Medium" panose="020F0502020204030203" pitchFamily="34" charset="0"/>
              </a:rPr>
              <a:t>It </a:t>
            </a:r>
            <a:r>
              <a:rPr lang="en-US" sz="2400" b="1" dirty="0">
                <a:latin typeface="Lato Medium" panose="020F0502020204030203" pitchFamily="34" charset="0"/>
                <a:ea typeface="Lato Medium" panose="020F0502020204030203" pitchFamily="34" charset="0"/>
                <a:cs typeface="Lato Medium" panose="020F0502020204030203" pitchFamily="34" charset="0"/>
              </a:rPr>
              <a:t>lays the predicate and foundation for the development of a weather satellite that will permit man to </a:t>
            </a:r>
            <a:r>
              <a:rPr lang="en-US" sz="2400" b="1" dirty="0">
                <a:latin typeface="Lato Black" panose="020F0502020204030203" pitchFamily="34" charset="0"/>
                <a:ea typeface="Lato Black" panose="020F0502020204030203" pitchFamily="34" charset="0"/>
                <a:cs typeface="Lato Black" panose="020F0502020204030203" pitchFamily="34" charset="0"/>
              </a:rPr>
              <a:t>determine the world's cloud layer </a:t>
            </a:r>
            <a:r>
              <a:rPr lang="en-US" sz="2400" b="1" dirty="0">
                <a:latin typeface="Lato Medium" panose="020F0502020204030203" pitchFamily="34" charset="0"/>
                <a:ea typeface="Lato Medium" panose="020F0502020204030203" pitchFamily="34" charset="0"/>
                <a:cs typeface="Lato Medium" panose="020F0502020204030203" pitchFamily="34" charset="0"/>
              </a:rPr>
              <a:t>and ultimately to control the weather; and he who controls the weather will control the </a:t>
            </a:r>
            <a:r>
              <a:rPr lang="en-US" sz="2400" b="1" dirty="0" smtClean="0">
                <a:latin typeface="Lato Medium" panose="020F0502020204030203" pitchFamily="34" charset="0"/>
                <a:ea typeface="Lato Medium" panose="020F0502020204030203" pitchFamily="34" charset="0"/>
                <a:cs typeface="Lato Medium" panose="020F0502020204030203" pitchFamily="34" charset="0"/>
              </a:rPr>
              <a:t>world</a:t>
            </a:r>
            <a:r>
              <a:rPr lang="en-US" sz="2400" dirty="0" smtClean="0">
                <a:latin typeface="Lato Medium" panose="020F0502020204030203" pitchFamily="34" charset="0"/>
                <a:ea typeface="Lato Medium" panose="020F0502020204030203" pitchFamily="34" charset="0"/>
                <a:cs typeface="Lato Medium" panose="020F0502020204030203" pitchFamily="34" charset="0"/>
              </a:rPr>
              <a:t>”</a:t>
            </a:r>
          </a:p>
          <a:p>
            <a:r>
              <a:rPr lang="en-US" sz="2400" dirty="0" smtClean="0">
                <a:latin typeface="Lato Medium" panose="020F0502020204030203" pitchFamily="34" charset="0"/>
                <a:ea typeface="Lato Medium" panose="020F0502020204030203" pitchFamily="34" charset="0"/>
                <a:cs typeface="Lato Medium" panose="020F0502020204030203" pitchFamily="34" charset="0"/>
              </a:rPr>
              <a:t/>
            </a:r>
            <a:br>
              <a:rPr lang="en-US" sz="2400" dirty="0" smtClean="0">
                <a:latin typeface="Lato Medium" panose="020F0502020204030203" pitchFamily="34" charset="0"/>
                <a:ea typeface="Lato Medium" panose="020F0502020204030203" pitchFamily="34" charset="0"/>
                <a:cs typeface="Lato Medium" panose="020F0502020204030203" pitchFamily="34" charset="0"/>
              </a:rPr>
            </a:br>
            <a:r>
              <a:rPr lang="en-US" dirty="0" smtClean="0">
                <a:latin typeface="Lato Medium" panose="020F0502020204030203" pitchFamily="34" charset="0"/>
                <a:ea typeface="Lato Medium" panose="020F0502020204030203" pitchFamily="34" charset="0"/>
                <a:cs typeface="Lato Medium" panose="020F0502020204030203" pitchFamily="34" charset="0"/>
              </a:rPr>
              <a:t>Vice </a:t>
            </a:r>
            <a:r>
              <a:rPr lang="en-US" dirty="0">
                <a:latin typeface="Lato Medium" panose="020F0502020204030203" pitchFamily="34" charset="0"/>
                <a:ea typeface="Lato Medium" panose="020F0502020204030203" pitchFamily="34" charset="0"/>
                <a:cs typeface="Lato Medium" panose="020F0502020204030203" pitchFamily="34" charset="0"/>
              </a:rPr>
              <a:t>President Johnson at Southwest Texas State University (1962</a:t>
            </a:r>
            <a:r>
              <a:rPr lang="en-US" dirty="0" smtClean="0">
                <a:latin typeface="Lato Medium" panose="020F0502020204030203" pitchFamily="34" charset="0"/>
                <a:ea typeface="Lato Medium" panose="020F0502020204030203" pitchFamily="34" charset="0"/>
                <a:cs typeface="Lato Medium" panose="020F0502020204030203" pitchFamily="34" charset="0"/>
              </a:rPr>
              <a:t>)</a:t>
            </a:r>
            <a:endParaRPr lang="en-US"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https://weathermodificationhistory.com/president-lyndon-johnson-weather-wafare/</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09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56791" y="1274430"/>
            <a:ext cx="5158269" cy="515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31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b="1" smtClean="0">
                <a:solidFill>
                  <a:schemeClr val="bg1"/>
                </a:solidFill>
              </a:rPr>
              <a:t>18</a:t>
            </a:fld>
            <a:endParaRPr lang="en-US" b="1" dirty="0">
              <a:solidFill>
                <a:schemeClr val="bg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8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- 1970</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19</a:t>
            </a:fld>
            <a:endParaRPr lang="en-US">
              <a:solidFill>
                <a:schemeClr val="tx1"/>
              </a:solidFill>
            </a:endParaRPr>
          </a:p>
        </p:txBody>
      </p:sp>
      <p:sp>
        <p:nvSpPr>
          <p:cNvPr id="6" name="TextBox 5"/>
          <p:cNvSpPr txBox="1"/>
          <p:nvPr/>
        </p:nvSpPr>
        <p:spPr>
          <a:xfrm>
            <a:off x="937991" y="1707756"/>
            <a:ext cx="5158010" cy="4355038"/>
          </a:xfrm>
          <a:prstGeom prst="rect">
            <a:avLst/>
          </a:prstGeom>
          <a:noFill/>
        </p:spPr>
        <p:txBody>
          <a:bodyPr wrap="square" rtlCol="0">
            <a:spAutoFit/>
          </a:bodyPr>
          <a:lstStyle/>
          <a:p>
            <a:r>
              <a:rPr lang="en-US" dirty="0" smtClean="0">
                <a:latin typeface="Lato Black" panose="020F0502020204030203" pitchFamily="34" charset="0"/>
                <a:ea typeface="Lato Black" panose="020F0502020204030203" pitchFamily="34" charset="0"/>
                <a:cs typeface="Lato Black" panose="020F0502020204030203" pitchFamily="34" charset="0"/>
              </a:rPr>
              <a:t>TWO STATES SUE OVER “BLACK BELCH” AND CIRRUS CLOUDS</a:t>
            </a:r>
          </a:p>
          <a:p>
            <a:endParaRPr lang="en-US"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400" dirty="0">
                <a:latin typeface="Lato Medium" panose="020F0502020204030203" pitchFamily="34" charset="0"/>
                <a:ea typeface="Lato Medium" panose="020F0502020204030203" pitchFamily="34" charset="0"/>
                <a:cs typeface="Lato Medium" panose="020F0502020204030203" pitchFamily="34" charset="0"/>
              </a:rPr>
              <a:t>The government will tell the nation’s 43 commercial airlines Tuesday that </a:t>
            </a:r>
            <a:r>
              <a:rPr lang="en-US" sz="1400" b="1" dirty="0">
                <a:latin typeface="Lato Black" panose="020F0502020204030203" pitchFamily="34" charset="0"/>
                <a:ea typeface="Lato Black" panose="020F0502020204030203" pitchFamily="34" charset="0"/>
                <a:cs typeface="Lato Black" panose="020F0502020204030203" pitchFamily="34" charset="0"/>
              </a:rPr>
              <a:t>they must end pollution of the skies with jet engine smoke</a:t>
            </a:r>
            <a:r>
              <a:rPr lang="en-US" sz="1400" dirty="0">
                <a:latin typeface="Lato Medium" panose="020F0502020204030203" pitchFamily="34" charset="0"/>
                <a:ea typeface="Lato Medium" panose="020F0502020204030203" pitchFamily="34" charset="0"/>
                <a:cs typeface="Lato Medium" panose="020F0502020204030203" pitchFamily="34" charset="0"/>
              </a:rPr>
              <a:t> by 1972 or face punitive legislation from Congress. Mainly at issue is the installation of a redesigned </a:t>
            </a:r>
            <a:r>
              <a:rPr lang="en-US" sz="1400" dirty="0" err="1">
                <a:latin typeface="Lato Medium" panose="020F0502020204030203" pitchFamily="34" charset="0"/>
                <a:ea typeface="Lato Medium" panose="020F0502020204030203" pitchFamily="34" charset="0"/>
                <a:cs typeface="Lato Medium" panose="020F0502020204030203" pitchFamily="34" charset="0"/>
              </a:rPr>
              <a:t>combuster</a:t>
            </a:r>
            <a:r>
              <a:rPr lang="en-US" sz="1400" dirty="0">
                <a:latin typeface="Lato Medium" panose="020F0502020204030203" pitchFamily="34" charset="0"/>
                <a:ea typeface="Lato Medium" panose="020F0502020204030203" pitchFamily="34" charset="0"/>
                <a:cs typeface="Lato Medium" panose="020F0502020204030203" pitchFamily="34" charset="0"/>
              </a:rPr>
              <a:t> – or burner can – on 3,000 existing commercial jet engines of one maker that reportedly account for 70 percent of all smoke pollution from airliners</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dirty="0">
              <a:latin typeface="Lato Medium" panose="020F0502020204030203" pitchFamily="34" charset="0"/>
              <a:ea typeface="Lato Medium" panose="020F0502020204030203" pitchFamily="34" charset="0"/>
              <a:cs typeface="Lato Medium" panose="020F0502020204030203" pitchFamily="34" charset="0"/>
            </a:endParaRPr>
          </a:p>
          <a:p>
            <a:r>
              <a:rPr lang="en-US" sz="1600" dirty="0">
                <a:latin typeface="Lato Medium" panose="020F0502020204030203" pitchFamily="34" charset="0"/>
                <a:ea typeface="Lato Medium" panose="020F0502020204030203" pitchFamily="34" charset="0"/>
                <a:cs typeface="Lato Medium" panose="020F0502020204030203" pitchFamily="34" charset="0"/>
              </a:rPr>
              <a:t>There will be a marked aesthetic improvement, since the so-called </a:t>
            </a:r>
            <a:r>
              <a:rPr lang="en-US" sz="1600" b="1" dirty="0">
                <a:latin typeface="Lato Black" panose="020F0502020204030203" pitchFamily="34" charset="0"/>
                <a:ea typeface="Lato Black" panose="020F0502020204030203" pitchFamily="34" charset="0"/>
                <a:cs typeface="Lato Black" panose="020F0502020204030203" pitchFamily="34" charset="0"/>
              </a:rPr>
              <a:t>burner cans cut out something like 70 percent of the visible pollution</a:t>
            </a:r>
            <a:r>
              <a:rPr lang="en-US" sz="1600" dirty="0">
                <a:latin typeface="Lato Medium" panose="020F0502020204030203" pitchFamily="34" charset="0"/>
                <a:ea typeface="Lato Medium" panose="020F0502020204030203" pitchFamily="34" charset="0"/>
                <a:cs typeface="Lato Medium" panose="020F0502020204030203" pitchFamily="34" charset="0"/>
              </a:rPr>
              <a:t> and thus the familiar “black belch” will be seen no more.</a:t>
            </a:r>
            <a:r>
              <a:rPr lang="en-US" sz="16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100" dirty="0">
              <a:latin typeface="Lato Black" panose="020F0502020204030203" pitchFamily="34" charset="0"/>
              <a:ea typeface="Lato Black" panose="020F0502020204030203" pitchFamily="34" charset="0"/>
              <a:cs typeface="Lato Black" panose="020F0502020204030203" pitchFamily="34" charset="0"/>
            </a:endParaRPr>
          </a:p>
          <a:p>
            <a:r>
              <a:rPr lang="en-US" sz="16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https://weathermodificationhistory.com/states-sue-airlines-over-smoke-pollution-of-the-skies/</a:t>
            </a:r>
            <a:endParaRPr lang="en-US" sz="1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09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15377" y="1537341"/>
            <a:ext cx="4146288" cy="486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7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 &amp; SOOT</a:t>
            </a:r>
            <a:endParaRPr lang="en-US" sz="4400" dirty="0">
              <a:latin typeface="+mj-lt"/>
              <a:cs typeface="Segoe UI Semibold" panose="020B0702040204020203" pitchFamily="34" charset="0"/>
            </a:endParaRPr>
          </a:p>
        </p:txBody>
      </p:sp>
      <p:cxnSp>
        <p:nvCxnSpPr>
          <p:cNvPr id="30" name="Straight Connector 29">
            <a:extLst>
              <a:ext uri="{FF2B5EF4-FFF2-40B4-BE49-F238E27FC236}">
                <a16:creationId xmlns="" xmlns:a16="http://schemas.microsoft.com/office/drawing/2014/main" id="{24213B26-FC29-4642-B151-D2B24FB55424}"/>
              </a:ext>
            </a:extLst>
          </p:cNvPr>
          <p:cNvCxnSpPr/>
          <p:nvPr/>
        </p:nvCxnSpPr>
        <p:spPr>
          <a:xfrm>
            <a:off x="1504950" y="222006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C2F00EDD-C211-452A-8B9A-DC9F8283ABC2}"/>
              </a:ext>
            </a:extLst>
          </p:cNvPr>
          <p:cNvSpPr txBox="1"/>
          <p:nvPr/>
        </p:nvSpPr>
        <p:spPr>
          <a:xfrm>
            <a:off x="1504950" y="1575150"/>
            <a:ext cx="9182100" cy="369332"/>
          </a:xfrm>
          <a:prstGeom prst="rect">
            <a:avLst/>
          </a:prstGeom>
          <a:noFill/>
        </p:spPr>
        <p:txBody>
          <a:bodyPr wrap="square" lIns="0" tIns="0" rIns="0" bIns="0" rtlCol="0">
            <a:spAutoFit/>
          </a:bodyPr>
          <a:lstStyle/>
          <a:p>
            <a:pPr algn="ctr"/>
            <a:r>
              <a:rPr lang="en-US" sz="2400" b="1" dirty="0" smtClean="0">
                <a:latin typeface="Lato Black" panose="020F0502020204030203" pitchFamily="34" charset="0"/>
                <a:ea typeface="Lato Black" panose="020F0502020204030203" pitchFamily="34" charset="0"/>
                <a:cs typeface="Lato Black" panose="020F0502020204030203" pitchFamily="34" charset="0"/>
              </a:rPr>
              <a:t>CRUCIAL FOR ARTIFICIAL CIRRUS CLOUD CREATION</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2" name="Straight Connector 31">
            <a:extLst>
              <a:ext uri="{FF2B5EF4-FFF2-40B4-BE49-F238E27FC236}">
                <a16:creationId xmlns="" xmlns:a16="http://schemas.microsoft.com/office/drawing/2014/main" id="{D258C382-E3C8-44D3-A0C0-C11A633F50FF}"/>
              </a:ext>
            </a:extLst>
          </p:cNvPr>
          <p:cNvCxnSpPr/>
          <p:nvPr/>
        </p:nvCxnSpPr>
        <p:spPr>
          <a:xfrm>
            <a:off x="1504950" y="308928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ADE94420-3B35-4966-B555-1EF5987CE052}"/>
              </a:ext>
            </a:extLst>
          </p:cNvPr>
          <p:cNvSpPr txBox="1"/>
          <p:nvPr/>
        </p:nvSpPr>
        <p:spPr>
          <a:xfrm>
            <a:off x="1504950" y="3149902"/>
            <a:ext cx="9338309" cy="738664"/>
          </a:xfrm>
          <a:prstGeom prst="rect">
            <a:avLst/>
          </a:prstGeom>
          <a:noFill/>
        </p:spPr>
        <p:txBody>
          <a:bodyPr wrap="square" lIns="0" tIns="0" rIns="0" bIns="0" rtlCol="0">
            <a:spAutoFit/>
          </a:bodyPr>
          <a:lstStyle/>
          <a:p>
            <a:pPr algn="ctr"/>
            <a:r>
              <a:rPr lang="en-US" sz="2400" b="1"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GEOENGINEERING</a:t>
            </a:r>
            <a:r>
              <a:rPr lang="en-US" sz="24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a:t>
            </a:r>
            <a:r>
              <a:rPr lang="en-US" sz="2400" dirty="0" smtClean="0">
                <a:latin typeface="Lato Black" panose="020F0502020204030203" pitchFamily="34" charset="0"/>
                <a:ea typeface="Lato Black" panose="020F0502020204030203" pitchFamily="34" charset="0"/>
                <a:cs typeface="Lato Black" panose="020F0502020204030203" pitchFamily="34" charset="0"/>
              </a:rPr>
              <a:t> </a:t>
            </a:r>
            <a:r>
              <a:rPr lang="en-US" sz="2400" dirty="0">
                <a:latin typeface="Lato Black" panose="020F0502020204030203" pitchFamily="34" charset="0"/>
                <a:ea typeface="Lato Black" panose="020F0502020204030203" pitchFamily="34" charset="0"/>
                <a:cs typeface="Lato Black" panose="020F0502020204030203" pitchFamily="34" charset="0"/>
              </a:rPr>
              <a:t>CBD &amp; Soot </a:t>
            </a:r>
            <a:r>
              <a:rPr lang="en-US" sz="2400" dirty="0" smtClean="0">
                <a:latin typeface="Lato Black" panose="020F0502020204030203" pitchFamily="34" charset="0"/>
                <a:ea typeface="Lato Black" panose="020F0502020204030203" pitchFamily="34" charset="0"/>
                <a:cs typeface="Lato Black" panose="020F0502020204030203" pitchFamily="34" charset="0"/>
              </a:rPr>
              <a:t>is a carrier for metals and sulfur into the stratosphere</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4" name="Straight Connector 33">
            <a:extLst>
              <a:ext uri="{FF2B5EF4-FFF2-40B4-BE49-F238E27FC236}">
                <a16:creationId xmlns="" xmlns:a16="http://schemas.microsoft.com/office/drawing/2014/main" id="{1FA0D869-55E3-4993-9313-59955281042A}"/>
              </a:ext>
            </a:extLst>
          </p:cNvPr>
          <p:cNvCxnSpPr/>
          <p:nvPr/>
        </p:nvCxnSpPr>
        <p:spPr>
          <a:xfrm>
            <a:off x="1504950" y="395850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2FCAB809-1030-479C-B83E-8755B8F2C329}"/>
              </a:ext>
            </a:extLst>
          </p:cNvPr>
          <p:cNvSpPr txBox="1"/>
          <p:nvPr/>
        </p:nvSpPr>
        <p:spPr>
          <a:xfrm>
            <a:off x="1504950" y="2291246"/>
            <a:ext cx="9182100" cy="738664"/>
          </a:xfrm>
          <a:prstGeom prst="rect">
            <a:avLst/>
          </a:prstGeom>
          <a:noFill/>
        </p:spPr>
        <p:txBody>
          <a:bodyPr wrap="square" lIns="0" tIns="0" rIns="0" bIns="0" rtlCol="0">
            <a:spAutoFit/>
          </a:bodyPr>
          <a:lstStyle/>
          <a:p>
            <a:pPr algn="ctr"/>
            <a:r>
              <a:rPr lang="en-US" sz="2400" b="1"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WEATHER WARFARE</a:t>
            </a:r>
            <a:r>
              <a:rPr lang="en-US" sz="24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 </a:t>
            </a:r>
            <a:r>
              <a:rPr lang="en-US" sz="2400" dirty="0" smtClean="0">
                <a:latin typeface="Lato Black" panose="020F0502020204030203" pitchFamily="34" charset="0"/>
                <a:ea typeface="Lato Black" panose="020F0502020204030203" pitchFamily="34" charset="0"/>
                <a:cs typeface="Lato Black" panose="020F0502020204030203" pitchFamily="34" charset="0"/>
              </a:rPr>
              <a:t>U.S. Air Force and Navy FOIA documents and Presentations</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6" name="Straight Connector 35">
            <a:extLst>
              <a:ext uri="{FF2B5EF4-FFF2-40B4-BE49-F238E27FC236}">
                <a16:creationId xmlns="" xmlns:a16="http://schemas.microsoft.com/office/drawing/2014/main" id="{7B39932C-7AC2-43A9-AFA6-EC3AADFE755B}"/>
              </a:ext>
            </a:extLst>
          </p:cNvPr>
          <p:cNvCxnSpPr/>
          <p:nvPr/>
        </p:nvCxnSpPr>
        <p:spPr>
          <a:xfrm>
            <a:off x="1504950" y="482772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B3A8ED93-7CC2-44B8-9296-33F82AD5EDAF}"/>
              </a:ext>
            </a:extLst>
          </p:cNvPr>
          <p:cNvSpPr txBox="1"/>
          <p:nvPr/>
        </p:nvSpPr>
        <p:spPr>
          <a:xfrm>
            <a:off x="1504950" y="4028101"/>
            <a:ext cx="9182099" cy="738664"/>
          </a:xfrm>
          <a:prstGeom prst="rect">
            <a:avLst/>
          </a:prstGeom>
          <a:noFill/>
        </p:spPr>
        <p:txBody>
          <a:bodyPr wrap="square" lIns="0" tIns="0" rIns="0" bIns="0" rtlCol="0">
            <a:spAutoFit/>
          </a:bodyPr>
          <a:lstStyle/>
          <a:p>
            <a:pPr algn="ctr"/>
            <a:r>
              <a:rPr lang="en-US" sz="2400" b="1"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OZONE</a:t>
            </a:r>
            <a:r>
              <a:rPr lang="en-US" sz="24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 </a:t>
            </a:r>
            <a:r>
              <a:rPr lang="en-US" sz="2400" dirty="0">
                <a:latin typeface="Lato Black" panose="020F0502020204030203" pitchFamily="34" charset="0"/>
                <a:ea typeface="Lato Black" panose="020F0502020204030203" pitchFamily="34" charset="0"/>
                <a:cs typeface="Lato Black" panose="020F0502020204030203" pitchFamily="34" charset="0"/>
              </a:rPr>
              <a:t>CBD &amp; Soot levitates </a:t>
            </a:r>
            <a:r>
              <a:rPr lang="en-US" sz="2400" dirty="0" smtClean="0">
                <a:latin typeface="Lato Black" panose="020F0502020204030203" pitchFamily="34" charset="0"/>
                <a:ea typeface="Lato Black" panose="020F0502020204030203" pitchFamily="34" charset="0"/>
                <a:cs typeface="Lato Black" panose="020F0502020204030203" pitchFamily="34" charset="0"/>
              </a:rPr>
              <a:t>into stratosphere, </a:t>
            </a:r>
          </a:p>
          <a:p>
            <a:pPr algn="ctr"/>
            <a:r>
              <a:rPr lang="en-US" sz="2400" dirty="0" smtClean="0">
                <a:latin typeface="Lato Black" panose="020F0502020204030203" pitchFamily="34" charset="0"/>
                <a:ea typeface="Lato Black" panose="020F0502020204030203" pitchFamily="34" charset="0"/>
                <a:cs typeface="Lato Black" panose="020F0502020204030203" pitchFamily="34" charset="0"/>
              </a:rPr>
              <a:t>METALS AND SULFUR DESTROY OZONE</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9" name="TextBox 38">
            <a:extLst>
              <a:ext uri="{FF2B5EF4-FFF2-40B4-BE49-F238E27FC236}">
                <a16:creationId xmlns="" xmlns:a16="http://schemas.microsoft.com/office/drawing/2014/main" id="{EB8B5ED1-6F59-4ECB-85AE-03C4DDA3B713}"/>
              </a:ext>
            </a:extLst>
          </p:cNvPr>
          <p:cNvSpPr txBox="1"/>
          <p:nvPr/>
        </p:nvSpPr>
        <p:spPr>
          <a:xfrm>
            <a:off x="1504950" y="4970986"/>
            <a:ext cx="9182100" cy="738664"/>
          </a:xfrm>
          <a:prstGeom prst="rect">
            <a:avLst/>
          </a:prstGeom>
          <a:noFill/>
        </p:spPr>
        <p:txBody>
          <a:bodyPr wrap="square" lIns="0" tIns="0" rIns="0" bIns="0" rtlCol="0">
            <a:spAutoFit/>
          </a:bodyPr>
          <a:lstStyle/>
          <a:p>
            <a:pPr algn="ctr"/>
            <a:r>
              <a:rPr lang="en-US" sz="2400" b="1" dirty="0" smtClean="0">
                <a:latin typeface="Lato Black" panose="020F0502020204030203" pitchFamily="34" charset="0"/>
                <a:ea typeface="Lato Black" panose="020F0502020204030203" pitchFamily="34" charset="0"/>
                <a:cs typeface="Lato Black" panose="020F0502020204030203" pitchFamily="34" charset="0"/>
              </a:rPr>
              <a:t>Is released in </a:t>
            </a:r>
            <a:r>
              <a:rPr lang="en-US" sz="2400" b="1"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exhaust of jet aircraft</a:t>
            </a:r>
            <a:r>
              <a:rPr lang="en-US" sz="2400" b="1" dirty="0" smtClean="0">
                <a:latin typeface="Lato Black" panose="020F0502020204030203" pitchFamily="34" charset="0"/>
                <a:ea typeface="Lato Black" panose="020F0502020204030203" pitchFamily="34" charset="0"/>
                <a:cs typeface="Lato Black" panose="020F0502020204030203" pitchFamily="34" charset="0"/>
              </a:rPr>
              <a:t> by burning fuels (soot) or </a:t>
            </a:r>
            <a:r>
              <a:rPr lang="en-US" sz="2400" b="1"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dumped/pumped from military aircraft </a:t>
            </a:r>
            <a:r>
              <a:rPr lang="en-US" sz="2400" b="1" dirty="0" smtClean="0">
                <a:latin typeface="Lato Black" panose="020F0502020204030203" pitchFamily="34" charset="0"/>
                <a:ea typeface="Lato Black" panose="020F0502020204030203" pitchFamily="34" charset="0"/>
                <a:cs typeface="Lato Black" panose="020F0502020204030203" pitchFamily="34" charset="0"/>
              </a:rPr>
              <a:t>(carbon black).</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a:t>
            </a:fld>
            <a:endParaRPr lang="en-US">
              <a:solidFill>
                <a:schemeClr val="tx1"/>
              </a:solidFill>
            </a:endParaRPr>
          </a:p>
        </p:txBody>
      </p:sp>
    </p:spTree>
    <p:extLst>
      <p:ext uri="{BB962C8B-B14F-4D97-AF65-F5344CB8AC3E}">
        <p14:creationId xmlns:p14="http://schemas.microsoft.com/office/powerpoint/2010/main" val="287362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CV News\CONTENT\POWERPOINT\Carbon Black Dust - The Chemtrail Secret for Geoengineering, Weather Warfare, and Ozone Destruction\on-the-possibility-of-weather-modification-by-aircraft-contra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261" y="1139565"/>
            <a:ext cx="10239479" cy="3787665"/>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- 1970</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20</a:t>
            </a:fld>
            <a:endParaRPr lang="en-US">
              <a:solidFill>
                <a:schemeClr val="tx1"/>
              </a:solidFill>
            </a:endParaRPr>
          </a:p>
        </p:txBody>
      </p:sp>
      <p:sp>
        <p:nvSpPr>
          <p:cNvPr id="6" name="TextBox 5"/>
          <p:cNvSpPr txBox="1"/>
          <p:nvPr/>
        </p:nvSpPr>
        <p:spPr>
          <a:xfrm>
            <a:off x="1228490" y="4995581"/>
            <a:ext cx="9920177" cy="1384995"/>
          </a:xfrm>
          <a:prstGeom prst="rect">
            <a:avLst/>
          </a:prstGeom>
          <a:noFill/>
        </p:spPr>
        <p:txBody>
          <a:bodyPr wrap="square" rtlCol="0">
            <a:spAutoFit/>
          </a:bodyPr>
          <a:lstStyle/>
          <a:p>
            <a:pPr algn="ctr"/>
            <a:r>
              <a:rPr lang="en-US" sz="2800" dirty="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“likely contrails are affecting precipitation to a much greater extent than are present deliberate seeding operations</a:t>
            </a:r>
            <a:r>
              <a:rPr lang="en-US" sz="28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a:t>
            </a:r>
          </a:p>
          <a:p>
            <a:pPr algn="ctr"/>
            <a:r>
              <a:rPr lang="en-US" sz="1400" dirty="0" err="1">
                <a:latin typeface="Lato Medium" panose="020F0502020204030203" pitchFamily="34" charset="0"/>
                <a:ea typeface="Lato Medium" panose="020F0502020204030203" pitchFamily="34" charset="0"/>
                <a:cs typeface="Lato Medium" panose="020F0502020204030203" pitchFamily="34" charset="0"/>
              </a:rPr>
              <a:t>Murcray</a:t>
            </a:r>
            <a:r>
              <a:rPr lang="en-US" sz="1400" dirty="0">
                <a:latin typeface="Lato Medium" panose="020F0502020204030203" pitchFamily="34" charset="0"/>
                <a:ea typeface="Lato Medium" panose="020F0502020204030203" pitchFamily="34" charset="0"/>
                <a:cs typeface="Lato Medium" panose="020F0502020204030203" pitchFamily="34" charset="0"/>
              </a:rPr>
              <a:t>, Wallace B. </a:t>
            </a:r>
            <a:r>
              <a:rPr lang="en-US" sz="1400" dirty="0">
                <a:latin typeface="Lato Black" panose="020F0502020204030203" pitchFamily="34" charset="0"/>
                <a:ea typeface="Lato Black" panose="020F0502020204030203" pitchFamily="34" charset="0"/>
                <a:cs typeface="Lato Black" panose="020F0502020204030203" pitchFamily="34" charset="0"/>
                <a:hlinkClick r:id="rId3"/>
              </a:rPr>
              <a:t>"On the possibility of weather modification by aircraft contrails."</a:t>
            </a:r>
            <a:r>
              <a:rPr lang="en-US" sz="1400" dirty="0">
                <a:latin typeface="Lato Medium" panose="020F0502020204030203" pitchFamily="34" charset="0"/>
                <a:ea typeface="Lato Medium" panose="020F0502020204030203" pitchFamily="34" charset="0"/>
                <a:cs typeface="Lato Medium" panose="020F0502020204030203" pitchFamily="34" charset="0"/>
              </a:rPr>
              <a:t> </a:t>
            </a:r>
            <a:r>
              <a:rPr lang="en-US" sz="1400" i="1" dirty="0">
                <a:latin typeface="Lato Medium" panose="020F0502020204030203" pitchFamily="34" charset="0"/>
                <a:ea typeface="Lato Medium" panose="020F0502020204030203" pitchFamily="34" charset="0"/>
                <a:cs typeface="Lato Medium" panose="020F0502020204030203" pitchFamily="34" charset="0"/>
              </a:rPr>
              <a:t>Mon. </a:t>
            </a:r>
            <a:r>
              <a:rPr lang="en-US" sz="1400" i="1" dirty="0" err="1">
                <a:latin typeface="Lato Medium" panose="020F0502020204030203" pitchFamily="34" charset="0"/>
                <a:ea typeface="Lato Medium" panose="020F0502020204030203" pitchFamily="34" charset="0"/>
                <a:cs typeface="Lato Medium" panose="020F0502020204030203" pitchFamily="34" charset="0"/>
              </a:rPr>
              <a:t>Wea</a:t>
            </a:r>
            <a:r>
              <a:rPr lang="en-US" sz="1400" i="1" dirty="0">
                <a:latin typeface="Lato Medium" panose="020F0502020204030203" pitchFamily="34" charset="0"/>
                <a:ea typeface="Lato Medium" panose="020F0502020204030203" pitchFamily="34" charset="0"/>
                <a:cs typeface="Lato Medium" panose="020F0502020204030203" pitchFamily="34" charset="0"/>
              </a:rPr>
              <a:t>. Rev</a:t>
            </a:r>
            <a:r>
              <a:rPr lang="en-US" sz="1400" dirty="0">
                <a:latin typeface="Lato Medium" panose="020F0502020204030203" pitchFamily="34" charset="0"/>
                <a:ea typeface="Lato Medium" panose="020F0502020204030203" pitchFamily="34" charset="0"/>
                <a:cs typeface="Lato Medium" panose="020F0502020204030203" pitchFamily="34" charset="0"/>
              </a:rPr>
              <a:t> 98.10 (1970): 745-748.</a:t>
            </a:r>
            <a:endParaRPr lang="en-US" sz="1400" dirty="0">
              <a:solidFill>
                <a:schemeClr val="accent5">
                  <a:lumMod val="60000"/>
                  <a:lumOff val="40000"/>
                </a:schemeClr>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167145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- 1974</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21</a:t>
            </a:fld>
            <a:endParaRPr lang="en-US">
              <a:solidFill>
                <a:schemeClr val="tx1"/>
              </a:solidFill>
            </a:endParaRPr>
          </a:p>
        </p:txBody>
      </p:sp>
      <p:sp>
        <p:nvSpPr>
          <p:cNvPr id="6" name="TextBox 5"/>
          <p:cNvSpPr txBox="1"/>
          <p:nvPr/>
        </p:nvSpPr>
        <p:spPr>
          <a:xfrm>
            <a:off x="1135911" y="1754359"/>
            <a:ext cx="4222897" cy="3785652"/>
          </a:xfrm>
          <a:prstGeom prst="rect">
            <a:avLst/>
          </a:prstGeom>
          <a:noFill/>
        </p:spPr>
        <p:txBody>
          <a:bodyPr wrap="square" rtlCol="0">
            <a:spAutoFit/>
          </a:bodyPr>
          <a:lstStyle/>
          <a:p>
            <a:r>
              <a:rPr lang="en-US" dirty="0" smtClean="0">
                <a:latin typeface="Lato Medium" panose="020F0502020204030203" pitchFamily="34" charset="0"/>
                <a:ea typeface="Lato Medium" panose="020F0502020204030203" pitchFamily="34" charset="0"/>
                <a:cs typeface="Lato Medium" panose="020F0502020204030203" pitchFamily="34" charset="0"/>
              </a:rPr>
              <a:t>“Growing </a:t>
            </a:r>
            <a:r>
              <a:rPr lang="en-US" dirty="0">
                <a:latin typeface="Lato Medium" panose="020F0502020204030203" pitchFamily="34" charset="0"/>
                <a:ea typeface="Lato Medium" panose="020F0502020204030203" pitchFamily="34" charset="0"/>
                <a:cs typeface="Lato Medium" panose="020F0502020204030203" pitchFamily="34" charset="0"/>
              </a:rPr>
              <a:t>global population pressures and predicted future food shortages dictate that man fully explore his potential use of solar energy. ... Interest is concentrated on the feasibility of mesoscale (~ 100-300 km) weather modification through solar energy absorption by </a:t>
            </a:r>
            <a:r>
              <a:rPr lang="en-US" b="1" dirty="0">
                <a:latin typeface="Lato Black" panose="020F0502020204030203" pitchFamily="34" charset="0"/>
                <a:ea typeface="Lato Black" panose="020F0502020204030203" pitchFamily="34" charset="0"/>
                <a:cs typeface="Lato Black" panose="020F0502020204030203" pitchFamily="34" charset="0"/>
              </a:rPr>
              <a:t>carbon aerosol particles</a:t>
            </a:r>
            <a:r>
              <a:rPr lang="en-US" dirty="0">
                <a:latin typeface="Lato Medium" panose="020F0502020204030203" pitchFamily="34" charset="0"/>
                <a:ea typeface="Lato Medium" panose="020F0502020204030203" pitchFamily="34" charset="0"/>
                <a:cs typeface="Lato Medium" panose="020F0502020204030203" pitchFamily="34" charset="0"/>
              </a:rPr>
              <a:t> of the size ~ 0.1 µm [micrometer, 100 nanometer] or </a:t>
            </a:r>
            <a:r>
              <a:rPr lang="en-US" dirty="0" smtClean="0">
                <a:latin typeface="Lato Medium" panose="020F0502020204030203" pitchFamily="34" charset="0"/>
                <a:ea typeface="Lato Medium" panose="020F0502020204030203" pitchFamily="34" charset="0"/>
                <a:cs typeface="Lato Medium" panose="020F0502020204030203" pitchFamily="34" charset="0"/>
              </a:rPr>
              <a:t>less”</a:t>
            </a:r>
          </a:p>
          <a:p>
            <a:endParaRPr lang="en-US" dirty="0">
              <a:latin typeface="Lato Black" panose="020F0502020204030203" pitchFamily="34" charset="0"/>
              <a:ea typeface="Lato Black" panose="020F0502020204030203" pitchFamily="34" charset="0"/>
              <a:cs typeface="Lato Black" panose="020F0502020204030203" pitchFamily="34" charset="0"/>
            </a:endParaRPr>
          </a:p>
          <a:p>
            <a:r>
              <a:rPr lang="en-US" sz="1400" dirty="0">
                <a:latin typeface="Lato Medium" panose="020F0502020204030203" pitchFamily="34" charset="0"/>
                <a:ea typeface="Lato Medium" panose="020F0502020204030203" pitchFamily="34" charset="0"/>
                <a:cs typeface="Lato Medium" panose="020F0502020204030203" pitchFamily="34" charset="0"/>
              </a:rPr>
              <a:t>Gray, William M., et al. </a:t>
            </a:r>
            <a:r>
              <a:rPr lang="en-US" sz="1400" dirty="0">
                <a:latin typeface="Lato Black" panose="020F0502020204030203" pitchFamily="34" charset="0"/>
                <a:ea typeface="Lato Black" panose="020F0502020204030203" pitchFamily="34" charset="0"/>
                <a:cs typeface="Lato Black" panose="020F0502020204030203" pitchFamily="34" charset="0"/>
                <a:hlinkClick r:id="rId2"/>
              </a:rPr>
              <a:t>"Weather modification by carbon dust absorption of solar energy."</a:t>
            </a:r>
            <a:r>
              <a:rPr lang="en-US" sz="1400" dirty="0">
                <a:latin typeface="Lato Medium" panose="020F0502020204030203" pitchFamily="34" charset="0"/>
                <a:ea typeface="Lato Medium" panose="020F0502020204030203" pitchFamily="34" charset="0"/>
                <a:cs typeface="Lato Medium" panose="020F0502020204030203" pitchFamily="34" charset="0"/>
              </a:rPr>
              <a:t> </a:t>
            </a:r>
            <a:r>
              <a:rPr lang="en-US" sz="1400" i="1" dirty="0">
                <a:latin typeface="Lato Medium" panose="020F0502020204030203" pitchFamily="34" charset="0"/>
                <a:ea typeface="Lato Medium" panose="020F0502020204030203" pitchFamily="34" charset="0"/>
                <a:cs typeface="Lato Medium" panose="020F0502020204030203" pitchFamily="34" charset="0"/>
              </a:rPr>
              <a:t>Journal of Applied Meteorology</a:t>
            </a:r>
            <a:r>
              <a:rPr lang="en-US" sz="1400" dirty="0">
                <a:latin typeface="Lato Medium" panose="020F0502020204030203" pitchFamily="34" charset="0"/>
                <a:ea typeface="Lato Medium" panose="020F0502020204030203" pitchFamily="34" charset="0"/>
                <a:cs typeface="Lato Medium" panose="020F0502020204030203" pitchFamily="34" charset="0"/>
              </a:rPr>
              <a:t>15.4 (1976): 355-386.</a:t>
            </a:r>
          </a:p>
        </p:txBody>
      </p:sp>
      <p:pic>
        <p:nvPicPr>
          <p:cNvPr id="4098" name="Picture 2" descr="E:\CV News\CONTENT\POWERPOINT\Carbon Black Dust - The Chemtrail Secret for Geoengineering, Weather Warfare, and Ozone Destruction\carbon-black-cloud-seeding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192" y="1537341"/>
            <a:ext cx="5526658" cy="486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5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r>
              <a:rPr lang="en-US" sz="2400" b="1" dirty="0" smtClean="0"/>
              <a:t>A HISTORY LESSON - 1982</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22</a:t>
            </a:fld>
            <a:endParaRPr lang="en-US">
              <a:solidFill>
                <a:schemeClr val="tx1"/>
              </a:solidFill>
            </a:endParaRPr>
          </a:p>
        </p:txBody>
      </p:sp>
      <p:sp>
        <p:nvSpPr>
          <p:cNvPr id="6" name="TextBox 5"/>
          <p:cNvSpPr txBox="1"/>
          <p:nvPr/>
        </p:nvSpPr>
        <p:spPr>
          <a:xfrm>
            <a:off x="774402" y="1537341"/>
            <a:ext cx="5860314" cy="5016758"/>
          </a:xfrm>
          <a:prstGeom prst="rect">
            <a:avLst/>
          </a:prstGeom>
          <a:noFill/>
        </p:spPr>
        <p:txBody>
          <a:bodyPr wrap="square" rtlCol="0">
            <a:spAutoFit/>
          </a:bodyPr>
          <a:lstStyle/>
          <a:p>
            <a:r>
              <a:rPr lang="en-US" sz="2000" dirty="0" smtClean="0">
                <a:latin typeface="Lato Black" panose="020F0502020204030203" pitchFamily="34" charset="0"/>
                <a:ea typeface="Lato Black" panose="020F0502020204030203" pitchFamily="34" charset="0"/>
                <a:cs typeface="Lato Black" panose="020F0502020204030203" pitchFamily="34" charset="0"/>
              </a:rPr>
              <a:t>“…the one culprit that really causes it, in my own opinion, is the </a:t>
            </a:r>
            <a:r>
              <a:rPr lang="en-US" sz="20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exhaust spewed out by the jet airplanes</a:t>
            </a:r>
            <a:r>
              <a:rPr lang="en-US" sz="2000" dirty="0" smtClean="0">
                <a:latin typeface="Lato Black" panose="020F0502020204030203" pitchFamily="34" charset="0"/>
                <a:ea typeface="Lato Black" panose="020F0502020204030203" pitchFamily="34" charset="0"/>
                <a:cs typeface="Lato Black" panose="020F0502020204030203" pitchFamily="34" charset="0"/>
              </a:rPr>
              <a:t> that travel through our skies constantly…</a:t>
            </a:r>
          </a:p>
          <a:p>
            <a:endParaRPr lang="en-US" sz="2000" dirty="0" smtClean="0">
              <a:latin typeface="Lato Black" panose="020F0502020204030203" pitchFamily="34" charset="0"/>
              <a:ea typeface="Lato Black" panose="020F0502020204030203" pitchFamily="34" charset="0"/>
              <a:cs typeface="Lato Black" panose="020F0502020204030203" pitchFamily="34" charset="0"/>
            </a:endParaRPr>
          </a:p>
          <a:p>
            <a:r>
              <a:rPr lang="en-US" sz="2000" dirty="0" smtClean="0">
                <a:latin typeface="Lato Black" panose="020F0502020204030203" pitchFamily="34" charset="0"/>
                <a:ea typeface="Lato Black" panose="020F0502020204030203" pitchFamily="34" charset="0"/>
                <a:cs typeface="Lato Black" panose="020F0502020204030203" pitchFamily="34" charset="0"/>
              </a:rPr>
              <a:t>I’ve seen instances when the blue sky, after a few hours, is laced almost completely in every conceivable direction, but mostly west to east, by jet contrails. By afternoon the sky is clouded over as they spread out.</a:t>
            </a:r>
          </a:p>
          <a:p>
            <a:endParaRPr lang="en-US" sz="2000" dirty="0">
              <a:latin typeface="Lato Black" panose="020F0502020204030203" pitchFamily="34" charset="0"/>
              <a:ea typeface="Lato Black" panose="020F0502020204030203" pitchFamily="34" charset="0"/>
              <a:cs typeface="Lato Black" panose="020F0502020204030203" pitchFamily="34" charset="0"/>
            </a:endParaRPr>
          </a:p>
          <a:p>
            <a:r>
              <a:rPr lang="en-US" sz="2400" dirty="0" smtClean="0">
                <a:latin typeface="Lato Black" panose="020F0502020204030203" pitchFamily="34" charset="0"/>
                <a:ea typeface="Lato Black" panose="020F0502020204030203" pitchFamily="34" charset="0"/>
                <a:cs typeface="Lato Black" panose="020F0502020204030203" pitchFamily="34" charset="0"/>
              </a:rPr>
              <a:t>The jets’ exhaust is already up there and only has to have a change in atmospheric conditions to precipitate out as </a:t>
            </a:r>
            <a:r>
              <a:rPr lang="en-US" sz="2400" dirty="0" smtClean="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acid rain</a:t>
            </a:r>
            <a:r>
              <a:rPr lang="en-US" sz="2400" dirty="0" smtClean="0">
                <a:latin typeface="Lato Black" panose="020F0502020204030203" pitchFamily="34" charset="0"/>
                <a:ea typeface="Lato Black" panose="020F0502020204030203" pitchFamily="34" charset="0"/>
                <a:cs typeface="Lato Black" panose="020F0502020204030203" pitchFamily="34" charset="0"/>
              </a:rPr>
              <a:t>.</a:t>
            </a:r>
            <a:r>
              <a:rPr lang="en-US" sz="2000" dirty="0" smtClean="0">
                <a:latin typeface="Lato Black" panose="020F0502020204030203" pitchFamily="34" charset="0"/>
                <a:ea typeface="Lato Black" panose="020F0502020204030203" pitchFamily="34" charset="0"/>
                <a:cs typeface="Lato Black" panose="020F0502020204030203" pitchFamily="34" charset="0"/>
              </a:rPr>
              <a:t>”</a:t>
            </a:r>
          </a:p>
          <a:p>
            <a:r>
              <a:rPr lang="en-US" sz="1000" dirty="0">
                <a:latin typeface="Lato Black" panose="020F0502020204030203" pitchFamily="34" charset="0"/>
                <a:ea typeface="Lato Black" panose="020F0502020204030203" pitchFamily="34" charset="0"/>
                <a:cs typeface="Lato Black" panose="020F0502020204030203" pitchFamily="34" charset="0"/>
                <a:hlinkClick r:id="rId2"/>
              </a:rPr>
              <a:t>https://news.google.com/newspapers?nid=1144&amp;dat=19820925&amp;id=ZeEhAAAAIBAJ&amp;sjid=-V4EAAAAIBAJ&amp;pg=1968%2C4220475&amp;hl=en</a:t>
            </a:r>
            <a:endParaRPr lang="en-US" sz="10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09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67382" y="954899"/>
            <a:ext cx="4414493" cy="57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3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08213" y="2197894"/>
            <a:ext cx="11283043" cy="123110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WEATHER WARFARE</a:t>
            </a:r>
            <a:endParaRPr lang="en-US" sz="8000" dirty="0">
              <a:solidFill>
                <a:schemeClr val="bg1"/>
              </a:solidFill>
              <a:latin typeface="+mj-lt"/>
              <a:cs typeface="Segoe UI Semibold" panose="020B0702040204020203" pitchFamily="34" charset="0"/>
            </a:endParaRPr>
          </a:p>
        </p:txBody>
      </p:sp>
      <p:pic>
        <p:nvPicPr>
          <p:cNvPr id="1026"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600188"/>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34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- 1994</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24</a:t>
            </a:fld>
            <a:endParaRPr lang="en-US" dirty="0">
              <a:solidFill>
                <a:schemeClr val="tx1"/>
              </a:solidFill>
            </a:endParaRPr>
          </a:p>
        </p:txBody>
      </p:sp>
      <p:sp>
        <p:nvSpPr>
          <p:cNvPr id="6" name="TextBox 5"/>
          <p:cNvSpPr txBox="1"/>
          <p:nvPr/>
        </p:nvSpPr>
        <p:spPr>
          <a:xfrm>
            <a:off x="4715468" y="1792889"/>
            <a:ext cx="2634216" cy="3416320"/>
          </a:xfrm>
          <a:prstGeom prst="rect">
            <a:avLst/>
          </a:prstGeom>
          <a:noFill/>
        </p:spPr>
        <p:txBody>
          <a:bodyPr wrap="square" rtlCol="0">
            <a:spAutoFit/>
          </a:bodyPr>
          <a:lstStyle/>
          <a:p>
            <a:pPr algn="ctr"/>
            <a:r>
              <a:rPr lang="en-US" dirty="0">
                <a:latin typeface="Lato Black" panose="020F0502020204030203" pitchFamily="34" charset="0"/>
                <a:ea typeface="Lato Black" panose="020F0502020204030203" pitchFamily="34" charset="0"/>
                <a:cs typeface="Lato Black" panose="020F0502020204030203" pitchFamily="34" charset="0"/>
              </a:rPr>
              <a:t>(U) Previous </a:t>
            </a:r>
            <a:r>
              <a:rPr lang="en-US" dirty="0" smtClean="0">
                <a:latin typeface="Lato Black" panose="020F0502020204030203" pitchFamily="34" charset="0"/>
                <a:ea typeface="Lato Black" panose="020F0502020204030203" pitchFamily="34" charset="0"/>
                <a:cs typeface="Lato Black" panose="020F0502020204030203" pitchFamily="34" charset="0"/>
              </a:rPr>
              <a:t>USSR </a:t>
            </a:r>
            <a:r>
              <a:rPr lang="en-US" dirty="0">
                <a:latin typeface="Lato Black" panose="020F0502020204030203" pitchFamily="34" charset="0"/>
                <a:ea typeface="Lato Black" panose="020F0502020204030203" pitchFamily="34" charset="0"/>
                <a:cs typeface="Lato Black" panose="020F0502020204030203" pitchFamily="34" charset="0"/>
              </a:rPr>
              <a:t>Weather Modification Efforts </a:t>
            </a:r>
            <a:endParaRPr lang="en-US" dirty="0" smtClean="0">
              <a:latin typeface="Lato Black" panose="020F0502020204030203" pitchFamily="34" charset="0"/>
              <a:ea typeface="Lato Black" panose="020F0502020204030203" pitchFamily="34" charset="0"/>
              <a:cs typeface="Lato Black" panose="020F0502020204030203" pitchFamily="34" charset="0"/>
            </a:endParaRPr>
          </a:p>
          <a:p>
            <a:pPr algn="ctr"/>
            <a:endParaRPr lang="en-US" dirty="0" smtClean="0">
              <a:latin typeface="Lato Medium" panose="020F0502020204030203" pitchFamily="34" charset="0"/>
              <a:ea typeface="Lato Medium" panose="020F0502020204030203" pitchFamily="34" charset="0"/>
              <a:cs typeface="Lato Medium" panose="020F0502020204030203" pitchFamily="34" charset="0"/>
            </a:endParaRPr>
          </a:p>
          <a:p>
            <a:pPr algn="ctr"/>
            <a:r>
              <a:rPr lang="en-US" dirty="0" smtClean="0">
                <a:latin typeface="Lato Medium" panose="020F0502020204030203" pitchFamily="34" charset="0"/>
                <a:ea typeface="Lato Medium" panose="020F0502020204030203" pitchFamily="34" charset="0"/>
                <a:cs typeface="Lato Medium" panose="020F0502020204030203" pitchFamily="34" charset="0"/>
              </a:rPr>
              <a:t>- REDACTED -</a:t>
            </a:r>
            <a:endParaRPr lang="en-US" dirty="0">
              <a:latin typeface="Lato Medium" panose="020F0502020204030203" pitchFamily="34" charset="0"/>
              <a:ea typeface="Lato Medium" panose="020F0502020204030203" pitchFamily="34" charset="0"/>
              <a:cs typeface="Lato Medium" panose="020F0502020204030203" pitchFamily="34" charset="0"/>
            </a:endParaRPr>
          </a:p>
          <a:p>
            <a:pPr algn="ctr"/>
            <a:endParaRPr lang="en-US" dirty="0">
              <a:latin typeface="Lato Medium" panose="020F0502020204030203" pitchFamily="34" charset="0"/>
              <a:ea typeface="Lato Medium" panose="020F0502020204030203" pitchFamily="34" charset="0"/>
              <a:cs typeface="Lato Medium" panose="020F0502020204030203" pitchFamily="34" charset="0"/>
            </a:endParaRPr>
          </a:p>
          <a:p>
            <a:pPr algn="ctr"/>
            <a:r>
              <a:rPr lang="en-US" dirty="0" smtClean="0">
                <a:latin typeface="Lato Medium" panose="020F0502020204030203" pitchFamily="34" charset="0"/>
                <a:ea typeface="Lato Medium" panose="020F0502020204030203" pitchFamily="34" charset="0"/>
                <a:cs typeface="Lato Medium" panose="020F0502020204030203" pitchFamily="34" charset="0"/>
              </a:rPr>
              <a:t>“This </a:t>
            </a:r>
            <a:r>
              <a:rPr lang="en-US" dirty="0">
                <a:latin typeface="Lato Medium" panose="020F0502020204030203" pitchFamily="34" charset="0"/>
                <a:ea typeface="Lato Medium" panose="020F0502020204030203" pitchFamily="34" charset="0"/>
                <a:cs typeface="Lato Medium" panose="020F0502020204030203" pitchFamily="34" charset="0"/>
              </a:rPr>
              <a:t>demonstrated an ability to </a:t>
            </a:r>
            <a:r>
              <a:rPr lang="en-US" dirty="0">
                <a:latin typeface="Lato Black" panose="020F0502020204030203" pitchFamily="34" charset="0"/>
                <a:ea typeface="Lato Black" panose="020F0502020204030203" pitchFamily="34" charset="0"/>
                <a:cs typeface="Lato Black" panose="020F0502020204030203" pitchFamily="34" charset="0"/>
              </a:rPr>
              <a:t>generate infrared-defeating clouds</a:t>
            </a:r>
            <a:r>
              <a:rPr lang="en-US" dirty="0">
                <a:latin typeface="Lato Medium" panose="020F0502020204030203" pitchFamily="34" charset="0"/>
                <a:ea typeface="Lato Medium" panose="020F0502020204030203" pitchFamily="34" charset="0"/>
                <a:cs typeface="Lato Medium" panose="020F0502020204030203" pitchFamily="34" charset="0"/>
              </a:rPr>
              <a:t>, </a:t>
            </a:r>
            <a:r>
              <a:rPr lang="en-US" dirty="0" smtClean="0">
                <a:latin typeface="Lato Medium" panose="020F0502020204030203" pitchFamily="34" charset="0"/>
                <a:ea typeface="Lato Medium" panose="020F0502020204030203" pitchFamily="34" charset="0"/>
                <a:cs typeface="Lato Medium" panose="020F0502020204030203" pitchFamily="34" charset="0"/>
              </a:rPr>
              <a:t>effectively </a:t>
            </a:r>
            <a:r>
              <a:rPr lang="en-US" dirty="0">
                <a:latin typeface="Lato Medium" panose="020F0502020204030203" pitchFamily="34" charset="0"/>
                <a:ea typeface="Lato Medium" panose="020F0502020204030203" pitchFamily="34" charset="0"/>
                <a:cs typeface="Lato Medium" panose="020F0502020204030203" pitchFamily="34" charset="0"/>
              </a:rPr>
              <a:t>denying overhead </a:t>
            </a:r>
            <a:r>
              <a:rPr lang="en-US" dirty="0" smtClean="0">
                <a:latin typeface="Lato Medium" panose="020F0502020204030203" pitchFamily="34" charset="0"/>
                <a:ea typeface="Lato Medium" panose="020F0502020204030203" pitchFamily="34" charset="0"/>
                <a:cs typeface="Lato Medium" panose="020F0502020204030203" pitchFamily="34" charset="0"/>
              </a:rPr>
              <a:t>surveillance.”</a:t>
            </a:r>
            <a:endParaRPr lang="en-US"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77995" y="1537341"/>
            <a:ext cx="3940643" cy="44960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70539" y="1625978"/>
            <a:ext cx="3540651" cy="43187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https://weathermodificationhistory.com/foia-reveals-usaf-paper-counterforce-weather-control-spacecast-2020/</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673244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- 1994</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25</a:t>
            </a:fld>
            <a:endParaRPr lang="en-US" dirty="0">
              <a:solidFill>
                <a:schemeClr val="tx1"/>
              </a:solidFill>
            </a:endParaRPr>
          </a:p>
        </p:txBody>
      </p:sp>
      <p:sp>
        <p:nvSpPr>
          <p:cNvPr id="6" name="TextBox 5"/>
          <p:cNvSpPr txBox="1"/>
          <p:nvPr/>
        </p:nvSpPr>
        <p:spPr>
          <a:xfrm>
            <a:off x="4686312" y="1537341"/>
            <a:ext cx="6286487" cy="4347344"/>
          </a:xfrm>
          <a:prstGeom prst="rect">
            <a:avLst/>
          </a:prstGeom>
          <a:noFill/>
        </p:spPr>
        <p:txBody>
          <a:bodyPr wrap="square"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US Air Force </a:t>
            </a:r>
            <a:r>
              <a:rPr lang="en-US" sz="1400" dirty="0">
                <a:latin typeface="Lato Black" panose="020F0502020204030203" pitchFamily="34" charset="0"/>
                <a:ea typeface="Lato Black" panose="020F0502020204030203" pitchFamily="34" charset="0"/>
                <a:cs typeface="Lato Black" panose="020F0502020204030203" pitchFamily="34" charset="0"/>
              </a:rPr>
              <a:t>Freedom of Information Act (FOIA</a:t>
            </a:r>
            <a:r>
              <a:rPr lang="en-US" sz="1400" dirty="0" smtClean="0">
                <a:latin typeface="Lato Black" panose="020F0502020204030203" pitchFamily="34" charset="0"/>
                <a:ea typeface="Lato Black" panose="020F0502020204030203" pitchFamily="34" charset="0"/>
                <a:cs typeface="Lato Black" panose="020F0502020204030203" pitchFamily="34" charset="0"/>
              </a:rPr>
              <a:t>) Document:</a:t>
            </a:r>
          </a:p>
          <a:p>
            <a:endParaRPr lang="en-US" sz="1400" dirty="0">
              <a:latin typeface="Lato Black" panose="020F0502020204030203" pitchFamily="34" charset="0"/>
              <a:ea typeface="Lato Black" panose="020F0502020204030203" pitchFamily="34" charset="0"/>
              <a:cs typeface="Lato Black" panose="020F0502020204030203" pitchFamily="34" charset="0"/>
            </a:endParaRPr>
          </a:p>
          <a:p>
            <a:r>
              <a:rPr lang="en-US" sz="1400" dirty="0" smtClean="0">
                <a:latin typeface="Lato Black" panose="020F0502020204030203" pitchFamily="34" charset="0"/>
                <a:ea typeface="Lato Black" panose="020F0502020204030203" pitchFamily="34" charset="0"/>
                <a:cs typeface="Lato Black" panose="020F0502020204030203" pitchFamily="34" charset="0"/>
              </a:rPr>
              <a:t>TITLE</a:t>
            </a:r>
            <a:r>
              <a:rPr lang="en-US" sz="1400" dirty="0">
                <a:latin typeface="Lato Black" panose="020F0502020204030203" pitchFamily="34" charset="0"/>
                <a:ea typeface="Lato Black" panose="020F0502020204030203" pitchFamily="34" charset="0"/>
                <a:cs typeface="Lato Black" panose="020F0502020204030203" pitchFamily="34" charset="0"/>
              </a:rPr>
              <a:t>: Weather Modification Using Carbon Black </a:t>
            </a:r>
            <a:endParaRPr lang="en-US" sz="1400" dirty="0" smtClean="0">
              <a:latin typeface="Lato Black" panose="020F0502020204030203" pitchFamily="34" charset="0"/>
              <a:ea typeface="Lato Black" panose="020F0502020204030203" pitchFamily="34" charset="0"/>
              <a:cs typeface="Lato Black" panose="020F0502020204030203" pitchFamily="34" charset="0"/>
            </a:endParaRPr>
          </a:p>
          <a:p>
            <a:r>
              <a:rPr lang="en-US" sz="1050" dirty="0" smtClean="0">
                <a:latin typeface="Lato Medium" panose="020F0502020204030203" pitchFamily="34" charset="0"/>
                <a:ea typeface="Lato Medium" panose="020F0502020204030203" pitchFamily="34" charset="0"/>
                <a:cs typeface="Lato Medium" panose="020F0502020204030203" pitchFamily="34" charset="0"/>
              </a:rPr>
              <a:t>PROPOSED </a:t>
            </a:r>
            <a:r>
              <a:rPr lang="en-US" sz="1050" dirty="0">
                <a:latin typeface="Lato Medium" panose="020F0502020204030203" pitchFamily="34" charset="0"/>
                <a:ea typeface="Lato Medium" panose="020F0502020204030203" pitchFamily="34" charset="0"/>
                <a:cs typeface="Lato Medium" panose="020F0502020204030203" pitchFamily="34" charset="0"/>
              </a:rPr>
              <a:t>BY: Phillips Laboratory (AFMC), Geophysics Directorate Technical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1050" dirty="0">
              <a:latin typeface="Lato Medium" panose="020F0502020204030203" pitchFamily="34" charset="0"/>
              <a:ea typeface="Lato Medium" panose="020F0502020204030203" pitchFamily="34" charset="0"/>
              <a:cs typeface="Lato Medium" panose="020F0502020204030203" pitchFamily="34" charset="0"/>
            </a:endParaRPr>
          </a:p>
          <a:p>
            <a:r>
              <a:rPr lang="en-US" sz="1050" dirty="0" smtClean="0">
                <a:latin typeface="Lato Medium" panose="020F0502020204030203" pitchFamily="34" charset="0"/>
                <a:ea typeface="Lato Medium" panose="020F0502020204030203" pitchFamily="34" charset="0"/>
                <a:cs typeface="Lato Medium" panose="020F0502020204030203" pitchFamily="34" charset="0"/>
              </a:rPr>
              <a:t>Description</a:t>
            </a:r>
            <a:r>
              <a:rPr lang="en-US" sz="1050" dirty="0">
                <a:latin typeface="Lato Medium" panose="020F0502020204030203" pitchFamily="34" charset="0"/>
                <a:ea typeface="Lato Medium" panose="020F0502020204030203" pitchFamily="34" charset="0"/>
                <a:cs typeface="Lato Medium" panose="020F0502020204030203" pitchFamily="34" charset="0"/>
              </a:rPr>
              <a:t>: In the paper "Weather Modification by Carbon Dust Absorption of Solar Energy" Gray el al (Journal of Applied Meteorology, Vol 15, April 1976, 355-386) showed that observational and modeling information indicated that the </a:t>
            </a:r>
            <a:r>
              <a:rPr lang="en-US" sz="1050" b="1" dirty="0">
                <a:latin typeface="Lato Medium" panose="020F0502020204030203" pitchFamily="34" charset="0"/>
                <a:ea typeface="Lato Medium" panose="020F0502020204030203" pitchFamily="34" charset="0"/>
                <a:cs typeface="Lato Medium" panose="020F0502020204030203" pitchFamily="34" charset="0"/>
              </a:rPr>
              <a:t>solar heating of carbon dust could be deployed on the theatre scaled (~100-300km) to </a:t>
            </a:r>
            <a:r>
              <a:rPr lang="en-US" sz="1050" b="1" dirty="0" smtClean="0">
                <a:latin typeface="Lato Medium" panose="020F0502020204030203" pitchFamily="34" charset="0"/>
                <a:ea typeface="Lato Medium" panose="020F0502020204030203" pitchFamily="34" charset="0"/>
                <a:cs typeface="Lato Medium" panose="020F0502020204030203" pitchFamily="34" charset="0"/>
              </a:rPr>
              <a:t>achieve </a:t>
            </a:r>
            <a:r>
              <a:rPr lang="en-US" sz="1050" b="1" dirty="0">
                <a:latin typeface="Lato Medium" panose="020F0502020204030203" pitchFamily="34" charset="0"/>
                <a:ea typeface="Lato Medium" panose="020F0502020204030203" pitchFamily="34" charset="0"/>
                <a:cs typeface="Lato Medium" panose="020F0502020204030203" pitchFamily="34" charset="0"/>
              </a:rPr>
              <a:t>precipitation enhancement, </a:t>
            </a:r>
            <a:r>
              <a:rPr lang="en-US" sz="1400" b="1" dirty="0">
                <a:latin typeface="Lato Black" panose="020F0502020204030203" pitchFamily="34" charset="0"/>
                <a:ea typeface="Lato Black" panose="020F0502020204030203" pitchFamily="34" charset="0"/>
                <a:cs typeface="Lato Black" panose="020F0502020204030203" pitchFamily="34" charset="0"/>
              </a:rPr>
              <a:t>to create cirrus clouds</a:t>
            </a:r>
            <a:r>
              <a:rPr lang="en-US" sz="1050" b="1" dirty="0">
                <a:latin typeface="Lato Medium" panose="020F0502020204030203" pitchFamily="34" charset="0"/>
                <a:ea typeface="Lato Medium" panose="020F0502020204030203" pitchFamily="34" charset="0"/>
                <a:cs typeface="Lato Medium" panose="020F0502020204030203" pitchFamily="34" charset="0"/>
              </a:rPr>
              <a:t>, and to dissipate fog and low clouds.</a:t>
            </a:r>
            <a:r>
              <a:rPr lang="en-US" sz="1050" dirty="0">
                <a:latin typeface="Lato Medium" panose="020F0502020204030203" pitchFamily="34" charset="0"/>
                <a:ea typeface="Lato Medium" panose="020F0502020204030203" pitchFamily="34" charset="0"/>
                <a:cs typeface="Lato Medium" panose="020F0502020204030203" pitchFamily="34" charset="0"/>
              </a:rPr>
              <a:t> Previous work by this laboratory: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pPr marL="228600" indent="-228600">
              <a:buAutoNum type="arabicParenBoth"/>
            </a:pPr>
            <a:r>
              <a:rPr lang="en-US" sz="1050" dirty="0" smtClean="0">
                <a:latin typeface="Lato Medium" panose="020F0502020204030203" pitchFamily="34" charset="0"/>
                <a:ea typeface="Lato Medium" panose="020F0502020204030203" pitchFamily="34" charset="0"/>
                <a:cs typeface="Lato Medium" panose="020F0502020204030203" pitchFamily="34" charset="0"/>
              </a:rPr>
              <a:t>demonstrated </a:t>
            </a:r>
            <a:r>
              <a:rPr lang="en-US" sz="1050" dirty="0">
                <a:latin typeface="Lato Medium" panose="020F0502020204030203" pitchFamily="34" charset="0"/>
                <a:ea typeface="Lato Medium" panose="020F0502020204030203" pitchFamily="34" charset="0"/>
                <a:cs typeface="Lato Medium" panose="020F0502020204030203" pitchFamily="34" charset="0"/>
              </a:rPr>
              <a:t>the ability to dissipate fog and low stratus over airfields and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pPr marL="228600" indent="-228600">
              <a:buAutoNum type="arabicParenBoth"/>
            </a:pPr>
            <a:r>
              <a:rPr lang="en-US" sz="1050" dirty="0" smtClean="0">
                <a:latin typeface="Lato Medium" panose="020F0502020204030203" pitchFamily="34" charset="0"/>
                <a:ea typeface="Lato Medium" panose="020F0502020204030203" pitchFamily="34" charset="0"/>
                <a:cs typeface="Lato Medium" panose="020F0502020204030203" pitchFamily="34" charset="0"/>
              </a:rPr>
              <a:t>employed </a:t>
            </a:r>
            <a:r>
              <a:rPr lang="en-US" sz="1050" dirty="0">
                <a:latin typeface="Lato Medium" panose="020F0502020204030203" pitchFamily="34" charset="0"/>
                <a:ea typeface="Lato Medium" panose="020F0502020204030203" pitchFamily="34" charset="0"/>
                <a:cs typeface="Lato Medium" panose="020F0502020204030203" pitchFamily="34" charset="0"/>
              </a:rPr>
              <a:t>precipitation enhancement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techniques </a:t>
            </a:r>
            <a:r>
              <a:rPr lang="en-US" sz="1050" dirty="0">
                <a:latin typeface="Lato Medium" panose="020F0502020204030203" pitchFamily="34" charset="0"/>
                <a:ea typeface="Lato Medium" panose="020F0502020204030203" pitchFamily="34" charset="0"/>
                <a:cs typeface="Lato Medium" panose="020F0502020204030203" pitchFamily="34" charset="0"/>
              </a:rPr>
              <a:t>to </a:t>
            </a:r>
            <a:r>
              <a:rPr lang="en-US" sz="1050" dirty="0">
                <a:latin typeface="Lato Black" panose="020F0502020204030203" pitchFamily="34" charset="0"/>
                <a:ea typeface="Lato Black" panose="020F0502020204030203" pitchFamily="34" charset="0"/>
                <a:cs typeface="Lato Black" panose="020F0502020204030203" pitchFamily="34" charset="0"/>
                <a:hlinkClick r:id="rId2"/>
              </a:rPr>
              <a:t>muddy the Ho Chi Minh trail reducing the flow of supplies from North Vietnam</a:t>
            </a:r>
            <a:r>
              <a:rPr lang="en-US" sz="1050" dirty="0">
                <a:latin typeface="Lato Medium" panose="020F0502020204030203" pitchFamily="34" charset="0"/>
                <a:ea typeface="Lato Medium" panose="020F0502020204030203" pitchFamily="34" charset="0"/>
                <a:cs typeface="Lato Medium" panose="020F0502020204030203" pitchFamily="34" charset="0"/>
              </a:rPr>
              <a:t>. Risks and Limitations: </a:t>
            </a:r>
            <a:br>
              <a:rPr lang="en-US" sz="1050" dirty="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a</a:t>
            </a:r>
            <a:r>
              <a:rPr lang="en-US" sz="1050" dirty="0">
                <a:latin typeface="Lato Medium" panose="020F0502020204030203" pitchFamily="34" charset="0"/>
                <a:ea typeface="Lato Medium" panose="020F0502020204030203" pitchFamily="34" charset="0"/>
                <a:cs typeface="Lato Medium" panose="020F0502020204030203" pitchFamily="34" charset="0"/>
              </a:rPr>
              <a:t>. Creation of optimum submicron particles: Low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b</a:t>
            </a:r>
            <a:r>
              <a:rPr lang="en-US" sz="1050" dirty="0">
                <a:latin typeface="Lato Medium" panose="020F0502020204030203" pitchFamily="34" charset="0"/>
                <a:ea typeface="Lato Medium" panose="020F0502020204030203" pitchFamily="34" charset="0"/>
                <a:cs typeface="Lato Medium" panose="020F0502020204030203" pitchFamily="34" charset="0"/>
              </a:rPr>
              <a:t>. Achieve and maintaining desired horizontal distribution of carbon black: Medium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c</a:t>
            </a:r>
            <a:r>
              <a:rPr lang="en-US" sz="1050" dirty="0">
                <a:latin typeface="Lato Medium" panose="020F0502020204030203" pitchFamily="34" charset="0"/>
                <a:ea typeface="Lato Medium" panose="020F0502020204030203" pitchFamily="34" charset="0"/>
                <a:cs typeface="Lato Medium" panose="020F0502020204030203" pitchFamily="34" charset="0"/>
              </a:rPr>
              <a:t>. Opportunities to capitalize on investment militarily: Medium/High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d</a:t>
            </a:r>
            <a:r>
              <a:rPr lang="en-US" sz="1050" dirty="0">
                <a:latin typeface="Lato Medium" panose="020F0502020204030203" pitchFamily="34" charset="0"/>
                <a:ea typeface="Lato Medium" panose="020F0502020204030203" pitchFamily="34" charset="0"/>
                <a:cs typeface="Lato Medium" panose="020F0502020204030203" pitchFamily="34" charset="0"/>
              </a:rPr>
              <a:t>. Political implications/health hazards: Medium/Low </a:t>
            </a:r>
          </a:p>
          <a:p>
            <a:pPr marL="228600" indent="-228600">
              <a:buAutoNum type="arabicParenBoth"/>
            </a:pPr>
            <a:r>
              <a:rPr lang="en-US" sz="1050" dirty="0" smtClean="0">
                <a:latin typeface="Lato Medium" panose="020F0502020204030203" pitchFamily="34" charset="0"/>
                <a:ea typeface="Lato Medium" panose="020F0502020204030203" pitchFamily="34" charset="0"/>
                <a:cs typeface="Lato Medium" panose="020F0502020204030203" pitchFamily="34" charset="0"/>
              </a:rPr>
              <a:t>Project </a:t>
            </a:r>
            <a:r>
              <a:rPr lang="en-US" sz="1050" dirty="0">
                <a:latin typeface="Lato Medium" panose="020F0502020204030203" pitchFamily="34" charset="0"/>
                <a:ea typeface="Lato Medium" panose="020F0502020204030203" pitchFamily="34" charset="0"/>
                <a:cs typeface="Lato Medium" panose="020F0502020204030203" pitchFamily="34" charset="0"/>
              </a:rPr>
              <a:t>Plan - Major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Milestones</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a</a:t>
            </a:r>
            <a:r>
              <a:rPr lang="en-US" sz="1050" dirty="0">
                <a:latin typeface="Lato Medium" panose="020F0502020204030203" pitchFamily="34" charset="0"/>
                <a:ea typeface="Lato Medium" panose="020F0502020204030203" pitchFamily="34" charset="0"/>
                <a:cs typeface="Lato Medium" panose="020F0502020204030203" pitchFamily="34" charset="0"/>
              </a:rPr>
              <a:t>. Numerical model studies completed 1996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b</a:t>
            </a:r>
            <a:r>
              <a:rPr lang="en-US" sz="1050" dirty="0">
                <a:latin typeface="Lato Medium" panose="020F0502020204030203" pitchFamily="34" charset="0"/>
                <a:ea typeface="Lato Medium" panose="020F0502020204030203" pitchFamily="34" charset="0"/>
                <a:cs typeface="Lato Medium" panose="020F0502020204030203" pitchFamily="34" charset="0"/>
              </a:rPr>
              <a:t>. Engineering design of test engine mod. 1997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c</a:t>
            </a:r>
            <a:r>
              <a:rPr lang="en-US" sz="1050" dirty="0">
                <a:latin typeface="Lato Medium" panose="020F0502020204030203" pitchFamily="34" charset="0"/>
                <a:ea typeface="Lato Medium" panose="020F0502020204030203" pitchFamily="34" charset="0"/>
                <a:cs typeface="Lato Medium" panose="020F0502020204030203" pitchFamily="34" charset="0"/>
              </a:rPr>
              <a:t>. Ground-based field trials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completed. </a:t>
            </a:r>
            <a:r>
              <a:rPr lang="en-US" sz="1050" dirty="0">
                <a:latin typeface="Lato Medium" panose="020F0502020204030203" pitchFamily="34" charset="0"/>
                <a:ea typeface="Lato Medium" panose="020F0502020204030203" pitchFamily="34" charset="0"/>
                <a:cs typeface="Lato Medium" panose="020F0502020204030203" pitchFamily="34" charset="0"/>
              </a:rPr>
              <a:t>1999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d</a:t>
            </a:r>
            <a:r>
              <a:rPr lang="en-US" sz="1050" dirty="0">
                <a:latin typeface="Lato Medium" panose="020F0502020204030203" pitchFamily="34" charset="0"/>
                <a:ea typeface="Lato Medium" panose="020F0502020204030203" pitchFamily="34" charset="0"/>
                <a:cs typeface="Lato Medium" panose="020F0502020204030203" pitchFamily="34" charset="0"/>
              </a:rPr>
              <a:t>. Airborne test and evaluation of prototypes completed 2001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e</a:t>
            </a:r>
            <a:r>
              <a:rPr lang="en-US" sz="1050" dirty="0">
                <a:latin typeface="Lato Medium" panose="020F0502020204030203" pitchFamily="34" charset="0"/>
                <a:ea typeface="Lato Medium" panose="020F0502020204030203" pitchFamily="34" charset="0"/>
                <a:cs typeface="Lato Medium" panose="020F0502020204030203" pitchFamily="34" charset="0"/>
              </a:rPr>
              <a:t>. Engineering design for airborne carbon black delivery system completed 2003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
            </a:r>
            <a:br>
              <a:rPr lang="en-US" sz="1050" dirty="0" smtClean="0">
                <a:latin typeface="Lato Medium" panose="020F0502020204030203" pitchFamily="34" charset="0"/>
                <a:ea typeface="Lato Medium" panose="020F0502020204030203" pitchFamily="34" charset="0"/>
                <a:cs typeface="Lato Medium" panose="020F0502020204030203" pitchFamily="34" charset="0"/>
              </a:rPr>
            </a:br>
            <a:r>
              <a:rPr lang="en-US" sz="1050" dirty="0" smtClean="0">
                <a:latin typeface="Lato Medium" panose="020F0502020204030203" pitchFamily="34" charset="0"/>
                <a:ea typeface="Lato Medium" panose="020F0502020204030203" pitchFamily="34" charset="0"/>
                <a:cs typeface="Lato Medium" panose="020F0502020204030203" pitchFamily="34" charset="0"/>
              </a:rPr>
              <a:t>f</a:t>
            </a:r>
            <a:r>
              <a:rPr lang="en-US" sz="1050" dirty="0">
                <a:latin typeface="Lato Medium" panose="020F0502020204030203" pitchFamily="34" charset="0"/>
                <a:ea typeface="Lato Medium" panose="020F0502020204030203" pitchFamily="34" charset="0"/>
                <a:cs typeface="Lato Medium" panose="020F0502020204030203" pitchFamily="34" charset="0"/>
              </a:rPr>
              <a:t>. Operational capability 2004 Rough estimate of the total cost to operational capability: $23.5 million. Life cycle costs have not been estimated.</a:t>
            </a:r>
            <a:endParaRPr lang="en-US" sz="1050"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4330" y="1250865"/>
            <a:ext cx="3828849" cy="50041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https://weathermodificationhistory.com/foia-reveals-us-air-force-geophysics-directorate-weather-modification-intentions/</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905065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4330" y="1274564"/>
            <a:ext cx="4051534" cy="469849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- 1994</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26</a:t>
            </a:fld>
            <a:endParaRPr lang="en-US" dirty="0">
              <a:solidFill>
                <a:schemeClr val="tx1"/>
              </a:solidFill>
            </a:endParaRPr>
          </a:p>
        </p:txBody>
      </p:sp>
      <p:sp>
        <p:nvSpPr>
          <p:cNvPr id="6" name="TextBox 5"/>
          <p:cNvSpPr txBox="1"/>
          <p:nvPr/>
        </p:nvSpPr>
        <p:spPr>
          <a:xfrm>
            <a:off x="4465865" y="1537341"/>
            <a:ext cx="3118756" cy="3993401"/>
          </a:xfrm>
          <a:prstGeom prst="rect">
            <a:avLst/>
          </a:prstGeom>
          <a:noFill/>
        </p:spPr>
        <p:txBody>
          <a:bodyPr wrap="square"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US Navy Freedom of Information Act (FOIA) Document:</a:t>
            </a:r>
          </a:p>
          <a:p>
            <a:endParaRPr lang="en-US" sz="1400" dirty="0" smtClean="0">
              <a:latin typeface="Lato Black" panose="020F0502020204030203" pitchFamily="34" charset="0"/>
              <a:ea typeface="Lato Black" panose="020F0502020204030203" pitchFamily="34" charset="0"/>
              <a:cs typeface="Lato Black" panose="020F0502020204030203" pitchFamily="34" charset="0"/>
            </a:endParaRPr>
          </a:p>
          <a:p>
            <a:r>
              <a:rPr lang="en-US" sz="1400" dirty="0" smtClean="0">
                <a:latin typeface="Lato Black" panose="020F0502020204030203" pitchFamily="34" charset="0"/>
                <a:ea typeface="Lato Black" panose="020F0502020204030203" pitchFamily="34" charset="0"/>
                <a:cs typeface="Lato Black" panose="020F0502020204030203" pitchFamily="34" charset="0"/>
              </a:rPr>
              <a:t>TITLE</a:t>
            </a:r>
            <a:r>
              <a:rPr lang="en-US" sz="1400" dirty="0">
                <a:latin typeface="Lato Black" panose="020F0502020204030203" pitchFamily="34" charset="0"/>
                <a:ea typeface="Lato Black" panose="020F0502020204030203" pitchFamily="34" charset="0"/>
                <a:cs typeface="Lato Black" panose="020F0502020204030203" pitchFamily="34" charset="0"/>
              </a:rPr>
              <a:t>: NON-LETHAL WARFARE PROPOSAL, WEATHER MODIFICATION</a:t>
            </a:r>
          </a:p>
          <a:p>
            <a:r>
              <a:rPr lang="en-US" sz="1050" dirty="0" smtClean="0">
                <a:latin typeface="Lato Medium" panose="020F0502020204030203" pitchFamily="34" charset="0"/>
                <a:ea typeface="Lato Medium" panose="020F0502020204030203" pitchFamily="34" charset="0"/>
                <a:cs typeface="Lato Medium" panose="020F0502020204030203" pitchFamily="34" charset="0"/>
              </a:rPr>
              <a:t>PROPOSED </a:t>
            </a:r>
            <a:r>
              <a:rPr lang="en-US" sz="1050" dirty="0">
                <a:latin typeface="Lato Medium" panose="020F0502020204030203" pitchFamily="34" charset="0"/>
                <a:ea typeface="Lato Medium" panose="020F0502020204030203" pitchFamily="34" charset="0"/>
                <a:cs typeface="Lato Medium" panose="020F0502020204030203" pitchFamily="34" charset="0"/>
              </a:rPr>
              <a:t>BY: Code C2741 (Warhead Development Branch) NAWCWPNS, China Lake CA </a:t>
            </a:r>
            <a:r>
              <a:rPr lang="en-US" sz="1050" dirty="0" smtClean="0">
                <a:latin typeface="Lato Medium" panose="020F0502020204030203" pitchFamily="34" charset="0"/>
                <a:ea typeface="Lato Medium" panose="020F0502020204030203" pitchFamily="34" charset="0"/>
                <a:cs typeface="Lato Medium" panose="020F0502020204030203" pitchFamily="34" charset="0"/>
              </a:rPr>
              <a:t>93555-6001</a:t>
            </a:r>
          </a:p>
          <a:p>
            <a:endParaRPr lang="en-US" sz="1050" dirty="0">
              <a:latin typeface="Lato Medium" panose="020F0502020204030203" pitchFamily="34" charset="0"/>
              <a:ea typeface="Lato Medium" panose="020F0502020204030203" pitchFamily="34" charset="0"/>
              <a:cs typeface="Lato Medium" panose="020F0502020204030203" pitchFamily="34" charset="0"/>
            </a:endParaRPr>
          </a:p>
          <a:p>
            <a:r>
              <a:rPr lang="en-US" sz="1050" dirty="0">
                <a:latin typeface="Lato Medium" panose="020F0502020204030203" pitchFamily="34" charset="0"/>
                <a:ea typeface="Lato Medium" panose="020F0502020204030203" pitchFamily="34" charset="0"/>
                <a:cs typeface="Lato Medium" panose="020F0502020204030203" pitchFamily="34" charset="0"/>
              </a:rPr>
              <a:t>CAPABILITY &amp; USES: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pPr marL="228600" indent="-228600">
              <a:buAutoNum type="arabicParenBoth"/>
            </a:pPr>
            <a:r>
              <a:rPr lang="en-US" sz="1050" dirty="0" smtClean="0">
                <a:latin typeface="Lato Medium" panose="020F0502020204030203" pitchFamily="34" charset="0"/>
                <a:ea typeface="Lato Medium" panose="020F0502020204030203" pitchFamily="34" charset="0"/>
                <a:cs typeface="Lato Medium" panose="020F0502020204030203" pitchFamily="34" charset="0"/>
              </a:rPr>
              <a:t>To </a:t>
            </a:r>
            <a:r>
              <a:rPr lang="en-US" sz="1050" dirty="0">
                <a:latin typeface="Lato Medium" panose="020F0502020204030203" pitchFamily="34" charset="0"/>
                <a:ea typeface="Lato Medium" panose="020F0502020204030203" pitchFamily="34" charset="0"/>
                <a:cs typeface="Lato Medium" panose="020F0502020204030203" pitchFamily="34" charset="0"/>
              </a:rPr>
              <a:t>impede or deny the movement of personnel and material because of rains-floods, snow-blizzards, etc.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pPr marL="228600" indent="-228600">
              <a:buAutoNum type="arabicParenBoth"/>
            </a:pPr>
            <a:r>
              <a:rPr lang="en-US" sz="1050" dirty="0" smtClean="0">
                <a:latin typeface="Lato Medium" panose="020F0502020204030203" pitchFamily="34" charset="0"/>
                <a:ea typeface="Lato Medium" panose="020F0502020204030203" pitchFamily="34" charset="0"/>
                <a:cs typeface="Lato Medium" panose="020F0502020204030203" pitchFamily="34" charset="0"/>
              </a:rPr>
              <a:t>To </a:t>
            </a:r>
            <a:r>
              <a:rPr lang="en-US" sz="1050" dirty="0">
                <a:latin typeface="Lato Medium" panose="020F0502020204030203" pitchFamily="34" charset="0"/>
                <a:ea typeface="Lato Medium" panose="020F0502020204030203" pitchFamily="34" charset="0"/>
                <a:cs typeface="Lato Medium" panose="020F0502020204030203" pitchFamily="34" charset="0"/>
              </a:rPr>
              <a:t>disrupt economy due to the effect of floods, droughts, etc.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1050" dirty="0">
              <a:latin typeface="Lato Medium" panose="020F0502020204030203" pitchFamily="34" charset="0"/>
              <a:ea typeface="Lato Medium" panose="020F0502020204030203" pitchFamily="34" charset="0"/>
              <a:cs typeface="Lato Medium" panose="020F0502020204030203" pitchFamily="34" charset="0"/>
            </a:endParaRPr>
          </a:p>
          <a:p>
            <a:r>
              <a:rPr lang="en-US" sz="1050" dirty="0" smtClean="0">
                <a:latin typeface="Lato Medium" panose="020F0502020204030203" pitchFamily="34" charset="0"/>
                <a:ea typeface="Lato Medium" panose="020F0502020204030203" pitchFamily="34" charset="0"/>
                <a:cs typeface="Lato Medium" panose="020F0502020204030203" pitchFamily="34" charset="0"/>
              </a:rPr>
              <a:t>“</a:t>
            </a:r>
            <a:r>
              <a:rPr lang="en-US" sz="1050" dirty="0">
                <a:latin typeface="Lato Medium" panose="020F0502020204030203" pitchFamily="34" charset="0"/>
                <a:ea typeface="Lato Medium" panose="020F0502020204030203" pitchFamily="34" charset="0"/>
                <a:cs typeface="Lato Medium" panose="020F0502020204030203" pitchFamily="34" charset="0"/>
              </a:rPr>
              <a:t>successful completion of the proposed effort and the follow-on E&amp;MD program(s) will give the U.S. military a viable, state-of-the-art weather modification capability again. ... </a:t>
            </a:r>
            <a:endParaRPr lang="en-US" sz="1050" dirty="0" smtClean="0">
              <a:latin typeface="Lato Medium" panose="020F0502020204030203" pitchFamily="34" charset="0"/>
              <a:ea typeface="Lato Medium" panose="020F0502020204030203" pitchFamily="34" charset="0"/>
              <a:cs typeface="Lato Medium" panose="020F0502020204030203" pitchFamily="34" charset="0"/>
            </a:endParaRPr>
          </a:p>
          <a:p>
            <a:r>
              <a:rPr lang="en-US" sz="1200" b="1" dirty="0" smtClean="0">
                <a:latin typeface="Lato Black" panose="020F0502020204030203" pitchFamily="34" charset="0"/>
                <a:ea typeface="Lato Black" panose="020F0502020204030203" pitchFamily="34" charset="0"/>
                <a:cs typeface="Lato Black" panose="020F0502020204030203" pitchFamily="34" charset="0"/>
              </a:rPr>
              <a:t>I </a:t>
            </a:r>
            <a:r>
              <a:rPr lang="en-US" sz="1200" b="1" dirty="0">
                <a:latin typeface="Lato Black" panose="020F0502020204030203" pitchFamily="34" charset="0"/>
                <a:ea typeface="Lato Black" panose="020F0502020204030203" pitchFamily="34" charset="0"/>
                <a:cs typeface="Lato Black" panose="020F0502020204030203" pitchFamily="34" charset="0"/>
              </a:rPr>
              <a:t>know of no countermeasures.</a:t>
            </a:r>
            <a:r>
              <a:rPr lang="en-US" sz="1050" dirty="0">
                <a:latin typeface="Lato Medium" panose="020F0502020204030203" pitchFamily="34" charset="0"/>
                <a:ea typeface="Lato Medium" panose="020F0502020204030203" pitchFamily="34" charset="0"/>
                <a:cs typeface="Lato Medium" panose="020F0502020204030203" pitchFamily="34" charset="0"/>
              </a:rPr>
              <a:t>”</a:t>
            </a:r>
            <a:endParaRPr lang="en-US" sz="1050" b="1"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3"/>
              </a:rPr>
              <a:t>https://weathermodificationhistory.com/foia-reveals-us-navy-weather-modification-program-still-active-china-lake/</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descr="E:\CV News\- POWERPOINT -\Carbon Black Dust - The Chemtrail Secret for Geoengineering, Weather Warfare, and Ozone Destruction\cold-cloud-modification-system-china-lake-cloud-seeding-bo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1815" y="1668487"/>
            <a:ext cx="4225827" cy="33406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41815" y="5165766"/>
            <a:ext cx="4225827" cy="738664"/>
          </a:xfrm>
          <a:prstGeom prst="rect">
            <a:avLst/>
          </a:prstGeom>
          <a:noFill/>
        </p:spPr>
        <p:txBody>
          <a:bodyPr wrap="square"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Cold Cloud Modification System bombs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developed by US. Navy China Lake Weapons Branch for use in Vietnam’s </a:t>
            </a:r>
            <a:r>
              <a:rPr lang="en-US" sz="1400" dirty="0" smtClean="0">
                <a:latin typeface="Lato Black" panose="020F0502020204030203" pitchFamily="34" charset="0"/>
                <a:ea typeface="Lato Black" panose="020F0502020204030203" pitchFamily="34" charset="0"/>
                <a:cs typeface="Lato Black" panose="020F0502020204030203" pitchFamily="34" charset="0"/>
                <a:hlinkClick r:id="rId5"/>
              </a:rPr>
              <a:t>“Operation Popeye”</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0737671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1995-1996</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27</a:t>
            </a:fld>
            <a:endParaRPr lang="en-US" dirty="0">
              <a:solidFill>
                <a:schemeClr val="tx1"/>
              </a:solidFill>
            </a:endParaRPr>
          </a:p>
        </p:txBody>
      </p:sp>
      <p:sp>
        <p:nvSpPr>
          <p:cNvPr id="6" name="TextBox 5"/>
          <p:cNvSpPr txBox="1"/>
          <p:nvPr/>
        </p:nvSpPr>
        <p:spPr>
          <a:xfrm>
            <a:off x="5660572" y="1442340"/>
            <a:ext cx="5240976" cy="4585871"/>
          </a:xfrm>
          <a:prstGeom prst="rect">
            <a:avLst/>
          </a:prstGeom>
          <a:noFill/>
        </p:spPr>
        <p:txBody>
          <a:bodyPr wrap="square"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TITLE</a:t>
            </a:r>
            <a:r>
              <a:rPr lang="en-US" sz="1400" dirty="0">
                <a:latin typeface="Lato Black" panose="020F0502020204030203" pitchFamily="34" charset="0"/>
                <a:ea typeface="Lato Black" panose="020F0502020204030203" pitchFamily="34" charset="0"/>
                <a:cs typeface="Lato Black" panose="020F0502020204030203" pitchFamily="34" charset="0"/>
              </a:rPr>
              <a:t>: Weather as a Force Multiplier: Owning the Weather in </a:t>
            </a:r>
            <a:r>
              <a:rPr lang="en-US" sz="1400" dirty="0" smtClean="0">
                <a:latin typeface="Lato Black" panose="020F0502020204030203" pitchFamily="34" charset="0"/>
                <a:ea typeface="Lato Black" panose="020F0502020204030203" pitchFamily="34" charset="0"/>
                <a:cs typeface="Lato Black" panose="020F0502020204030203" pitchFamily="34" charset="0"/>
              </a:rPr>
              <a:t>2025</a:t>
            </a:r>
          </a:p>
          <a:p>
            <a:endParaRPr lang="en-US" sz="1400" dirty="0" smtClean="0">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latin typeface="Lato Black" panose="020F0502020204030203" pitchFamily="34" charset="0"/>
                <a:ea typeface="Lato Black" panose="020F0502020204030203" pitchFamily="34" charset="0"/>
                <a:cs typeface="Lato Black" panose="020F0502020204030203" pitchFamily="34" charset="0"/>
              </a:rPr>
              <a:t>Carbon Black Dust (2005) to be developed by Department of Defense</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600" dirty="0">
                <a:latin typeface="Lato Medium" panose="020F0502020204030203" pitchFamily="34" charset="0"/>
                <a:ea typeface="Lato Medium" panose="020F0502020204030203" pitchFamily="34" charset="0"/>
                <a:cs typeface="Lato Medium" panose="020F0502020204030203" pitchFamily="34" charset="0"/>
              </a:rPr>
              <a:t>To achieve the core capabilities depicted in figure 5-1, the necessary technologies and systems might be developed according to the process depicted in figure 5-2. </a:t>
            </a:r>
            <a:r>
              <a:rPr lang="en-US" sz="1600" dirty="0">
                <a:latin typeface="Lato Black" panose="020F0502020204030203" pitchFamily="34" charset="0"/>
                <a:ea typeface="Lato Black" panose="020F0502020204030203" pitchFamily="34" charset="0"/>
                <a:cs typeface="Lato Black" panose="020F0502020204030203" pitchFamily="34" charset="0"/>
              </a:rPr>
              <a:t>This figure illustrates the systems development timing and sequence necessary to realize a weather-modification capability for the battlespace by 2025</a:t>
            </a:r>
            <a:r>
              <a:rPr lang="en-US" sz="1600" dirty="0">
                <a:latin typeface="Lato Medium" panose="020F0502020204030203" pitchFamily="34" charset="0"/>
                <a:ea typeface="Lato Medium" panose="020F0502020204030203" pitchFamily="34" charset="0"/>
                <a:cs typeface="Lato Medium" panose="020F0502020204030203" pitchFamily="34" charset="0"/>
              </a:rPr>
              <a:t>. The horizontal axis represents time. The vertical axis indicates the degree to which a given technology will be applied toward weather-modification. As the primary users, the military will be the main developer for the technologies designated with an asterisk. The civil sector will be the main source for the remaining technologies.</a:t>
            </a:r>
            <a:endParaRPr lang="en-US" sz="1600" b="1"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https://weathermodificationhistory.com/weather-as-force-multiplier-owning-the-weather-in-2025/</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5632" y="1324231"/>
            <a:ext cx="4895248" cy="478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56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1997</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28</a:t>
            </a:fld>
            <a:endParaRPr lang="en-US" dirty="0">
              <a:solidFill>
                <a:schemeClr val="tx1"/>
              </a:solidFill>
            </a:endParaRPr>
          </a:p>
        </p:txBody>
      </p:sp>
      <p:sp>
        <p:nvSpPr>
          <p:cNvPr id="6" name="TextBox 5"/>
          <p:cNvSpPr txBox="1"/>
          <p:nvPr/>
        </p:nvSpPr>
        <p:spPr>
          <a:xfrm>
            <a:off x="6188580" y="1826524"/>
            <a:ext cx="5240976" cy="3754874"/>
          </a:xfrm>
          <a:prstGeom prst="rect">
            <a:avLst/>
          </a:prstGeom>
          <a:noFill/>
        </p:spPr>
        <p:txBody>
          <a:bodyPr wrap="square" rtlCol="0">
            <a:spAutoFit/>
          </a:bodyPr>
          <a:lstStyle/>
          <a:p>
            <a:r>
              <a:rPr lang="en-US" sz="1400" dirty="0">
                <a:latin typeface="Lato Black" panose="020F0502020204030203" pitchFamily="34" charset="0"/>
                <a:ea typeface="Lato Black" panose="020F0502020204030203" pitchFamily="34" charset="0"/>
                <a:cs typeface="Lato Black" panose="020F0502020204030203" pitchFamily="34" charset="0"/>
              </a:rPr>
              <a:t>TEST TECHNOLOGY SYMPOSIUM ‘97</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“THE ARMY AFTER NEXT,­ HOW WILL WE TEST?”</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WEATHER MODIFICATION</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Medium" panose="020F0502020204030203" pitchFamily="34" charset="0"/>
                <a:ea typeface="Lato Medium" panose="020F0502020204030203" pitchFamily="34" charset="0"/>
                <a:cs typeface="Lato Medium" panose="020F0502020204030203" pitchFamily="34" charset="0"/>
              </a:rPr>
              <a:t>Dr. Arnold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Barnes, Jr.</a:t>
            </a:r>
          </a:p>
          <a:p>
            <a:r>
              <a:rPr lang="en-US" sz="1400" dirty="0" smtClean="0">
                <a:latin typeface="Lato Medium" panose="020F0502020204030203" pitchFamily="34" charset="0"/>
                <a:ea typeface="Lato Medium" panose="020F0502020204030203" pitchFamily="34" charset="0"/>
                <a:cs typeface="Lato Medium" panose="020F0502020204030203" pitchFamily="34" charset="0"/>
              </a:rPr>
              <a:t>Phillips Lab/GPO, </a:t>
            </a:r>
            <a:r>
              <a:rPr lang="fr-FR" sz="1400" dirty="0" err="1">
                <a:latin typeface="Lato Medium" panose="020F0502020204030203" pitchFamily="34" charset="0"/>
                <a:ea typeface="Lato Medium" panose="020F0502020204030203" pitchFamily="34" charset="0"/>
                <a:cs typeface="Lato Medium" panose="020F0502020204030203" pitchFamily="34" charset="0"/>
              </a:rPr>
              <a:t>Hanscom</a:t>
            </a:r>
            <a:r>
              <a:rPr lang="fr-FR" sz="1400" dirty="0">
                <a:latin typeface="Lato Medium" panose="020F0502020204030203" pitchFamily="34" charset="0"/>
                <a:ea typeface="Lato Medium" panose="020F0502020204030203" pitchFamily="34" charset="0"/>
                <a:cs typeface="Lato Medium" panose="020F0502020204030203" pitchFamily="34" charset="0"/>
              </a:rPr>
              <a:t> Air Force Base, MA</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a:latin typeface="Lato Medium" panose="020F0502020204030203" pitchFamily="34" charset="0"/>
                <a:ea typeface="Lato Medium" panose="020F0502020204030203" pitchFamily="34" charset="0"/>
                <a:cs typeface="Lato Medium" panose="020F0502020204030203" pitchFamily="34" charset="0"/>
              </a:rPr>
              <a:t>“The difficulty, cost, and risk of developing a weather control system for military applications are extremely high. However, the potential benefits for national security could be even higher. Enemy weather modification weapons are possibilities which, like it or not, may be possible and must be considered,” </a:t>
            </a:r>
            <a:r>
              <a:rPr lang="en-US" sz="1400" dirty="0" err="1" smtClean="0">
                <a:latin typeface="Lato Black" panose="020F0502020204030203" pitchFamily="34" charset="0"/>
                <a:ea typeface="Lato Black" panose="020F0502020204030203" pitchFamily="34" charset="0"/>
                <a:cs typeface="Lato Black" panose="020F0502020204030203" pitchFamily="34" charset="0"/>
                <a:hlinkClick r:id="rId2"/>
              </a:rPr>
              <a:t>Spacecast</a:t>
            </a:r>
            <a:r>
              <a:rPr lang="en-US" sz="1400" dirty="0" smtClean="0">
                <a:latin typeface="Lato Black" panose="020F0502020204030203" pitchFamily="34" charset="0"/>
                <a:ea typeface="Lato Black" panose="020F0502020204030203" pitchFamily="34" charset="0"/>
                <a:cs typeface="Lato Black" panose="020F0502020204030203" pitchFamily="34" charset="0"/>
                <a:hlinkClick r:id="rId2"/>
              </a:rPr>
              <a:t> 2020</a:t>
            </a:r>
            <a:r>
              <a:rPr lang="en-US" sz="1400" dirty="0" smtClean="0">
                <a:latin typeface="Lato Medium" panose="020F0502020204030203" pitchFamily="34" charset="0"/>
                <a:ea typeface="Lato Medium" panose="020F0502020204030203" pitchFamily="34" charset="0"/>
                <a:cs typeface="Lato Medium" panose="020F0502020204030203" pitchFamily="34" charset="0"/>
              </a:rPr>
              <a:t>. </a:t>
            </a:r>
            <a:r>
              <a:rPr lang="en-US" sz="1400" dirty="0">
                <a:latin typeface="Lato Medium" panose="020F0502020204030203" pitchFamily="34" charset="0"/>
                <a:ea typeface="Lato Medium" panose="020F0502020204030203" pitchFamily="34" charset="0"/>
                <a:cs typeface="Lato Medium" panose="020F0502020204030203" pitchFamily="34" charset="0"/>
              </a:rPr>
              <a:t>This paper considers such concepts as hole boring for surveillance; the use of space mirrors for night battlefield illumination, modifying the environment, enforcement of curfews and similar civil control measures; </a:t>
            </a:r>
            <a:r>
              <a:rPr lang="en-US" sz="1400" dirty="0">
                <a:latin typeface="Lato Black" panose="020F0502020204030203" pitchFamily="34" charset="0"/>
                <a:ea typeface="Lato Black" panose="020F0502020204030203" pitchFamily="34" charset="0"/>
                <a:cs typeface="Lato Black" panose="020F0502020204030203" pitchFamily="34" charset="0"/>
              </a:rPr>
              <a:t>use of carbon black to retarget precipitation; fog dissipation; and cirrus enhancement.</a:t>
            </a:r>
          </a:p>
        </p:txBody>
      </p:sp>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3"/>
              </a:rPr>
              <a:t>https://climateviewer.com/2013/11/16/us-military-discusses-future-of-weather-warfare-despite-enmod-ban/</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2657" y="1573606"/>
            <a:ext cx="5485627" cy="410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25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1997</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29</a:t>
            </a:fld>
            <a:endParaRPr lang="en-US" dirty="0">
              <a:solidFill>
                <a:schemeClr val="tx1"/>
              </a:solidFill>
            </a:endParaRPr>
          </a:p>
        </p:txBody>
      </p:sp>
      <p:sp>
        <p:nvSpPr>
          <p:cNvPr id="6" name="TextBox 5"/>
          <p:cNvSpPr txBox="1"/>
          <p:nvPr/>
        </p:nvSpPr>
        <p:spPr>
          <a:xfrm>
            <a:off x="6188580" y="1921524"/>
            <a:ext cx="5240976" cy="3970318"/>
          </a:xfrm>
          <a:prstGeom prst="rect">
            <a:avLst/>
          </a:prstGeom>
          <a:noFill/>
        </p:spPr>
        <p:txBody>
          <a:bodyPr wrap="square" rtlCol="0">
            <a:spAutoFit/>
          </a:bodyPr>
          <a:lstStyle/>
          <a:p>
            <a:r>
              <a:rPr lang="en-US" sz="1400" dirty="0">
                <a:latin typeface="Lato Black" panose="020F0502020204030203" pitchFamily="34" charset="0"/>
                <a:ea typeface="Lato Black" panose="020F0502020204030203" pitchFamily="34" charset="0"/>
                <a:cs typeface="Lato Black" panose="020F0502020204030203" pitchFamily="34" charset="0"/>
              </a:rPr>
              <a:t>WEATHER MODIFICATION USING CARBON BLACK (1) - Increase Precipitation</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Muddy dirt roads to decrease tractability</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Flood fields and small rivers</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Decrease troop comfort level</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Decrease tractability by snow or freezing rain when the temperature conditions are right</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Decrease Precipitation #</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Dry out roads/fields for improved tractability</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rPr>
              <a:t>- Deny fresh water to troops in semi-dry regions</a:t>
            </a:r>
            <a:r>
              <a:rPr lang="en-US" sz="1400" dirty="0">
                <a:latin typeface="Lato Medium" panose="020F0502020204030203" pitchFamily="34" charset="0"/>
                <a:ea typeface="Lato Medium" panose="020F0502020204030203" pitchFamily="34" charset="0"/>
                <a:cs typeface="Lato Medium" panose="020F0502020204030203" pitchFamily="34" charset="0"/>
              </a:rPr>
              <a:t/>
            </a:r>
            <a:br>
              <a:rPr lang="en-US" sz="1400" dirty="0">
                <a:latin typeface="Lato Medium" panose="020F0502020204030203" pitchFamily="34" charset="0"/>
                <a:ea typeface="Lato Medium" panose="020F0502020204030203" pitchFamily="34" charset="0"/>
                <a:cs typeface="Lato Medium" panose="020F0502020204030203" pitchFamily="34" charset="0"/>
              </a:rPr>
            </a:br>
            <a:r>
              <a:rPr lang="en-US" sz="1400" dirty="0">
                <a:latin typeface="Lato Medium" panose="020F0502020204030203" pitchFamily="34" charset="0"/>
                <a:ea typeface="Lato Medium" panose="020F0502020204030203" pitchFamily="34" charset="0"/>
                <a:cs typeface="Lato Medium" panose="020F0502020204030203" pitchFamily="34" charset="0"/>
              </a:rPr>
              <a:t/>
            </a:r>
            <a:br>
              <a:rPr lang="en-US" sz="1400" dirty="0">
                <a:latin typeface="Lato Medium" panose="020F0502020204030203" pitchFamily="34" charset="0"/>
                <a:ea typeface="Lato Medium" panose="020F0502020204030203" pitchFamily="34" charset="0"/>
                <a:cs typeface="Lato Medium" panose="020F0502020204030203" pitchFamily="34" charset="0"/>
              </a:rPr>
            </a:br>
            <a:r>
              <a:rPr lang="en-US" sz="1400" dirty="0">
                <a:latin typeface="Lato Medium" panose="020F0502020204030203" pitchFamily="34" charset="0"/>
                <a:ea typeface="Lato Medium" panose="020F0502020204030203" pitchFamily="34" charset="0"/>
                <a:cs typeface="Lato Medium" panose="020F0502020204030203" pitchFamily="34" charset="0"/>
              </a:rPr>
              <a:t>Notes: The following is an example of the use of one particular seeding agent* to modify the weather. This information was provided to the Office of the Under Secretary of Defense (A&amp;T) on a request for ideas for Non-Lethal Technologies and Weapons which “avoided or minimized the loss of life and associated damage.”</a:t>
            </a:r>
            <a:r>
              <a:rPr lang="en-US" sz="1400" dirty="0"/>
              <a:t/>
            </a:r>
            <a:br>
              <a:rPr lang="en-US" sz="1400" dirty="0"/>
            </a:b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2"/>
              </a:rPr>
              <a:t>https://climateviewer.com/2013/11/16/us-military-discusses-future-of-weather-warfare-despite-enmod-ban/</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2657" y="1573606"/>
            <a:ext cx="5485627" cy="410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0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mond 9">
            <a:extLst>
              <a:ext uri="{FF2B5EF4-FFF2-40B4-BE49-F238E27FC236}">
                <a16:creationId xmlns="" xmlns:a16="http://schemas.microsoft.com/office/drawing/2014/main" id="{829B69B5-2BA9-4360-A6CA-2AB6C33E59A9}"/>
              </a:ext>
            </a:extLst>
          </p:cNvPr>
          <p:cNvSpPr/>
          <p:nvPr/>
        </p:nvSpPr>
        <p:spPr>
          <a:xfrm>
            <a:off x="4587865" y="2126275"/>
            <a:ext cx="3016270" cy="301627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 vs. SOOT</a:t>
            </a:r>
            <a:endParaRPr lang="en-US" sz="4400" dirty="0">
              <a:latin typeface="+mj-lt"/>
              <a:cs typeface="Segoe UI Semibold" panose="020B070204020402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a:t>
            </a:fld>
            <a:endParaRPr lang="en-US">
              <a:solidFill>
                <a:schemeClr val="tx1"/>
              </a:solidFill>
            </a:endParaRPr>
          </a:p>
        </p:txBody>
      </p:sp>
      <p:sp>
        <p:nvSpPr>
          <p:cNvPr id="7" name="Arrow: Down 6">
            <a:extLst>
              <a:ext uri="{FF2B5EF4-FFF2-40B4-BE49-F238E27FC236}">
                <a16:creationId xmlns="" xmlns:a16="http://schemas.microsoft.com/office/drawing/2014/main" id="{B4D453A2-96E7-488A-9AB3-D0EBE24E16D5}"/>
              </a:ext>
            </a:extLst>
          </p:cNvPr>
          <p:cNvSpPr/>
          <p:nvPr/>
        </p:nvSpPr>
        <p:spPr>
          <a:xfrm>
            <a:off x="4489424" y="1286327"/>
            <a:ext cx="1465944" cy="223972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 xmlns:a16="http://schemas.microsoft.com/office/drawing/2014/main" id="{B2962CD1-690F-44D9-904B-6B48B3BAE43D}"/>
              </a:ext>
            </a:extLst>
          </p:cNvPr>
          <p:cNvSpPr/>
          <p:nvPr/>
        </p:nvSpPr>
        <p:spPr>
          <a:xfrm rot="5400000">
            <a:off x="6623521" y="1673215"/>
            <a:ext cx="1465944" cy="223972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Down 79">
            <a:extLst>
              <a:ext uri="{FF2B5EF4-FFF2-40B4-BE49-F238E27FC236}">
                <a16:creationId xmlns="" xmlns:a16="http://schemas.microsoft.com/office/drawing/2014/main" id="{064017D6-1274-4BA0-B685-02C0C45B6838}"/>
              </a:ext>
            </a:extLst>
          </p:cNvPr>
          <p:cNvSpPr/>
          <p:nvPr/>
        </p:nvSpPr>
        <p:spPr>
          <a:xfrm rot="10800000">
            <a:off x="6236633" y="3770935"/>
            <a:ext cx="1465944" cy="223972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Down 80">
            <a:extLst>
              <a:ext uri="{FF2B5EF4-FFF2-40B4-BE49-F238E27FC236}">
                <a16:creationId xmlns="" xmlns:a16="http://schemas.microsoft.com/office/drawing/2014/main" id="{55CB924B-FB12-4C3D-B061-CF345DB9FE1D}"/>
              </a:ext>
            </a:extLst>
          </p:cNvPr>
          <p:cNvSpPr/>
          <p:nvPr/>
        </p:nvSpPr>
        <p:spPr>
          <a:xfrm rot="16200000">
            <a:off x="4102536" y="3384048"/>
            <a:ext cx="1465944" cy="2239720"/>
          </a:xfrm>
          <a:prstGeom prst="down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 xmlns:a16="http://schemas.microsoft.com/office/drawing/2014/main" id="{3BC82709-39C6-419C-B5DB-24195FB899EF}"/>
              </a:ext>
            </a:extLst>
          </p:cNvPr>
          <p:cNvSpPr txBox="1"/>
          <p:nvPr/>
        </p:nvSpPr>
        <p:spPr>
          <a:xfrm>
            <a:off x="680484" y="1912801"/>
            <a:ext cx="4043917" cy="738664"/>
          </a:xfrm>
          <a:prstGeom prst="rect">
            <a:avLst/>
          </a:prstGeom>
          <a:noFill/>
        </p:spPr>
        <p:txBody>
          <a:bodyPr wrap="square" lIns="0" tIns="0" rIns="0" bIns="0" rtlCol="0" anchor="ctr">
            <a:spAutoFit/>
          </a:bodyPr>
          <a:lstStyle/>
          <a:p>
            <a:pPr algn="r">
              <a:buClr>
                <a:schemeClr val="accent1"/>
              </a:buClr>
            </a:pPr>
            <a:r>
              <a:rPr lang="en-US" sz="1600" b="1" dirty="0" smtClean="0"/>
              <a:t>Carbon </a:t>
            </a:r>
            <a:r>
              <a:rPr lang="en-US" sz="1600" b="1" dirty="0"/>
              <a:t>black and soot often have been used interchangeably</a:t>
            </a:r>
            <a:r>
              <a:rPr lang="en-US" sz="1600" dirty="0"/>
              <a:t>; however, carbon black is physically and chemically distinct from </a:t>
            </a:r>
            <a:r>
              <a:rPr lang="en-US" sz="1600" dirty="0" smtClean="0"/>
              <a:t>soot. </a:t>
            </a:r>
            <a:r>
              <a:rPr lang="en-US" sz="1600" b="1" dirty="0" smtClean="0">
                <a:hlinkClick r:id="rId2"/>
              </a:rPr>
              <a:t>[1]</a:t>
            </a:r>
            <a:r>
              <a:rPr lang="en-US" sz="1600" b="1" dirty="0" smtClean="0"/>
              <a:t> </a:t>
            </a:r>
            <a:endParaRPr lang="en-US" sz="1600" b="1" dirty="0"/>
          </a:p>
        </p:txBody>
      </p:sp>
      <p:sp>
        <p:nvSpPr>
          <p:cNvPr id="83" name="TextBox 82">
            <a:extLst>
              <a:ext uri="{FF2B5EF4-FFF2-40B4-BE49-F238E27FC236}">
                <a16:creationId xmlns="" xmlns:a16="http://schemas.microsoft.com/office/drawing/2014/main" id="{DF7B257B-CEA5-49F5-AF7F-2B0E8E7E60A3}"/>
              </a:ext>
            </a:extLst>
          </p:cNvPr>
          <p:cNvSpPr txBox="1"/>
          <p:nvPr/>
        </p:nvSpPr>
        <p:spPr>
          <a:xfrm>
            <a:off x="595420" y="5019783"/>
            <a:ext cx="4466701" cy="1477328"/>
          </a:xfrm>
          <a:prstGeom prst="rect">
            <a:avLst/>
          </a:prstGeom>
          <a:noFill/>
        </p:spPr>
        <p:txBody>
          <a:bodyPr wrap="square" lIns="0" tIns="0" rIns="0" bIns="0" rtlCol="0" anchor="ctr">
            <a:spAutoFit/>
          </a:bodyPr>
          <a:lstStyle/>
          <a:p>
            <a:pPr algn="r">
              <a:buClr>
                <a:schemeClr val="accent1"/>
              </a:buClr>
            </a:pPr>
            <a:r>
              <a:rPr lang="en-US" sz="1600" b="1" dirty="0"/>
              <a:t>Soot is the unwanted by-product of combustion </a:t>
            </a:r>
            <a:r>
              <a:rPr lang="en-US" sz="1600" b="1" dirty="0" smtClean="0"/>
              <a:t> </a:t>
            </a:r>
            <a:r>
              <a:rPr lang="en-US" sz="1600" dirty="0" smtClean="0"/>
              <a:t>of </a:t>
            </a:r>
            <a:r>
              <a:rPr lang="en-US" sz="1600" dirty="0"/>
              <a:t>carbon-based materials for the generation of energy or heat, or for waste disposal. </a:t>
            </a:r>
            <a:r>
              <a:rPr lang="en-US" sz="1600" dirty="0" smtClean="0"/>
              <a:t>Less </a:t>
            </a:r>
            <a:r>
              <a:rPr lang="en-US" sz="1600" dirty="0"/>
              <a:t>than 60% of the total soot particulate mass is carbon. Soot has much greater percentages of ash and solvent extractable organic </a:t>
            </a:r>
            <a:r>
              <a:rPr lang="en-US" sz="1600" dirty="0" smtClean="0"/>
              <a:t>compounds. </a:t>
            </a:r>
            <a:r>
              <a:rPr lang="en-US" sz="1600" b="1" dirty="0" smtClean="0">
                <a:hlinkClick r:id="rId3"/>
              </a:rPr>
              <a:t>[3]</a:t>
            </a:r>
            <a:r>
              <a:rPr lang="en-US" sz="1600" dirty="0" smtClean="0"/>
              <a:t> </a:t>
            </a:r>
            <a:endParaRPr lang="en-US" sz="1600" dirty="0"/>
          </a:p>
        </p:txBody>
      </p:sp>
      <p:sp>
        <p:nvSpPr>
          <p:cNvPr id="84" name="TextBox 83">
            <a:extLst>
              <a:ext uri="{FF2B5EF4-FFF2-40B4-BE49-F238E27FC236}">
                <a16:creationId xmlns="" xmlns:a16="http://schemas.microsoft.com/office/drawing/2014/main" id="{22269AD5-C9B4-4C85-9256-A1D207DFA944}"/>
              </a:ext>
            </a:extLst>
          </p:cNvPr>
          <p:cNvSpPr txBox="1"/>
          <p:nvPr/>
        </p:nvSpPr>
        <p:spPr>
          <a:xfrm>
            <a:off x="7467600" y="4743104"/>
            <a:ext cx="3617525" cy="1477328"/>
          </a:xfrm>
          <a:prstGeom prst="rect">
            <a:avLst/>
          </a:prstGeom>
          <a:noFill/>
        </p:spPr>
        <p:txBody>
          <a:bodyPr wrap="square" lIns="0" tIns="0" rIns="0" bIns="0" rtlCol="0" anchor="ctr">
            <a:spAutoFit/>
          </a:bodyPr>
          <a:lstStyle/>
          <a:p>
            <a:pPr>
              <a:buClr>
                <a:schemeClr val="accent1"/>
              </a:buClr>
            </a:pPr>
            <a:r>
              <a:rPr lang="en-US" sz="1600" b="1" dirty="0"/>
              <a:t>Carbon black is manufactured </a:t>
            </a:r>
            <a:r>
              <a:rPr lang="en-US" sz="1600" dirty="0"/>
              <a:t>under controlled conditions for commercial use. Greater than 97% of carbon black consists of elemental carbon arranged as </a:t>
            </a:r>
            <a:r>
              <a:rPr lang="en-US" sz="1600" dirty="0" err="1"/>
              <a:t>acinoform</a:t>
            </a:r>
            <a:r>
              <a:rPr lang="en-US" sz="1600" dirty="0"/>
              <a:t> </a:t>
            </a:r>
            <a:r>
              <a:rPr lang="en-US" sz="1600" dirty="0" smtClean="0"/>
              <a:t>particulate. </a:t>
            </a:r>
            <a:r>
              <a:rPr lang="en-US" sz="1600" b="1" dirty="0" smtClean="0">
                <a:hlinkClick r:id="rId3"/>
              </a:rPr>
              <a:t>[3]</a:t>
            </a:r>
            <a:endParaRPr lang="en-US" sz="1600" b="1" dirty="0" smtClean="0"/>
          </a:p>
          <a:p>
            <a:pPr>
              <a:buClr>
                <a:schemeClr val="accent1"/>
              </a:buClr>
            </a:pPr>
            <a:endParaRPr lang="en-US" sz="1600" dirty="0"/>
          </a:p>
        </p:txBody>
      </p:sp>
      <p:sp>
        <p:nvSpPr>
          <p:cNvPr id="86" name="TextBox 85">
            <a:extLst>
              <a:ext uri="{FF2B5EF4-FFF2-40B4-BE49-F238E27FC236}">
                <a16:creationId xmlns="" xmlns:a16="http://schemas.microsoft.com/office/drawing/2014/main" id="{6F94FAC2-6897-4504-ABE1-1E973B0340E6}"/>
              </a:ext>
            </a:extLst>
          </p:cNvPr>
          <p:cNvSpPr txBox="1"/>
          <p:nvPr/>
        </p:nvSpPr>
        <p:spPr>
          <a:xfrm>
            <a:off x="7143750" y="1061447"/>
            <a:ext cx="4743450" cy="1231106"/>
          </a:xfrm>
          <a:prstGeom prst="rect">
            <a:avLst/>
          </a:prstGeom>
          <a:noFill/>
        </p:spPr>
        <p:txBody>
          <a:bodyPr wrap="square" lIns="0" tIns="0" rIns="0" bIns="0" rtlCol="0" anchor="ctr">
            <a:spAutoFit/>
          </a:bodyPr>
          <a:lstStyle/>
          <a:p>
            <a:pPr>
              <a:buClr>
                <a:schemeClr val="accent1"/>
              </a:buClr>
            </a:pPr>
            <a:r>
              <a:rPr lang="en-US" sz="1600" b="1" dirty="0"/>
              <a:t>Carbon black </a:t>
            </a:r>
            <a:r>
              <a:rPr lang="en-US" sz="1600" dirty="0"/>
              <a:t>is composed of </a:t>
            </a:r>
            <a:r>
              <a:rPr lang="en-US" sz="1600" dirty="0" err="1"/>
              <a:t>turbostratic</a:t>
            </a:r>
            <a:r>
              <a:rPr lang="en-US" sz="1600" dirty="0"/>
              <a:t> colloidal aggregates which we call </a:t>
            </a:r>
            <a:r>
              <a:rPr lang="en-US" sz="1600" b="1" dirty="0" err="1"/>
              <a:t>aciniform</a:t>
            </a:r>
            <a:r>
              <a:rPr lang="en-US" sz="1600" b="1" dirty="0"/>
              <a:t> carbon (</a:t>
            </a:r>
            <a:r>
              <a:rPr lang="en-US" sz="1600" b="1" dirty="0" smtClean="0"/>
              <a:t>AC, </a:t>
            </a:r>
            <a:r>
              <a:rPr lang="en-US" sz="1600" b="1" dirty="0"/>
              <a:t>grape-like clusters </a:t>
            </a:r>
            <a:r>
              <a:rPr lang="en-US" sz="1600" b="1" dirty="0" smtClean="0"/>
              <a:t>)</a:t>
            </a:r>
            <a:r>
              <a:rPr lang="en-US" sz="1600" dirty="0" smtClean="0"/>
              <a:t>. </a:t>
            </a:r>
            <a:r>
              <a:rPr lang="en-US" sz="1600" dirty="0"/>
              <a:t>Chimney </a:t>
            </a:r>
            <a:r>
              <a:rPr lang="en-US" sz="1600" dirty="0" err="1"/>
              <a:t>soots</a:t>
            </a:r>
            <a:r>
              <a:rPr lang="en-US" sz="1600" dirty="0"/>
              <a:t> from domestic wood or coal fires contain very little AC, while in </a:t>
            </a:r>
            <a:r>
              <a:rPr lang="en-US" sz="1600" b="1" dirty="0"/>
              <a:t>diesel </a:t>
            </a:r>
            <a:r>
              <a:rPr lang="en-US" sz="1600" b="1" dirty="0" err="1"/>
              <a:t>soots</a:t>
            </a:r>
            <a:r>
              <a:rPr lang="en-US" sz="1600" b="1" dirty="0"/>
              <a:t> the solid particulates are essentially all AC</a:t>
            </a:r>
            <a:r>
              <a:rPr lang="en-US" sz="1600" dirty="0" smtClean="0"/>
              <a:t>. </a:t>
            </a:r>
            <a:r>
              <a:rPr lang="en-US" sz="1600" b="1" dirty="0" smtClean="0">
                <a:hlinkClick r:id="rId4"/>
              </a:rPr>
              <a:t>[2]</a:t>
            </a:r>
            <a:endParaRPr lang="en-US" sz="1600" b="1" dirty="0"/>
          </a:p>
        </p:txBody>
      </p:sp>
      <p:sp>
        <p:nvSpPr>
          <p:cNvPr id="90" name="TextBox 89">
            <a:extLst>
              <a:ext uri="{FF2B5EF4-FFF2-40B4-BE49-F238E27FC236}">
                <a16:creationId xmlns="" xmlns:a16="http://schemas.microsoft.com/office/drawing/2014/main" id="{B1DBB56B-0994-4795-8854-84BAFE07B7EE}"/>
              </a:ext>
            </a:extLst>
          </p:cNvPr>
          <p:cNvSpPr txBox="1"/>
          <p:nvPr/>
        </p:nvSpPr>
        <p:spPr>
          <a:xfrm>
            <a:off x="4855683" y="1376607"/>
            <a:ext cx="733425" cy="430887"/>
          </a:xfrm>
          <a:prstGeom prst="rect">
            <a:avLst/>
          </a:prstGeom>
          <a:noFill/>
        </p:spPr>
        <p:txBody>
          <a:bodyPr wrap="square" lIns="0" tIns="0" rIns="0" bIns="0" rtlCol="0" anchor="ctr">
            <a:spAutoFit/>
          </a:bodyPr>
          <a:lstStyle/>
          <a:p>
            <a:pPr algn="ctr"/>
            <a:r>
              <a:rPr lang="en-US" sz="2800" dirty="0">
                <a:solidFill>
                  <a:schemeClr val="bg1"/>
                </a:solidFill>
                <a:latin typeface="+mj-lt"/>
                <a:cs typeface="Segoe UI Semibold" panose="020B0702040204020203" pitchFamily="34" charset="0"/>
              </a:rPr>
              <a:t>01</a:t>
            </a:r>
          </a:p>
        </p:txBody>
      </p:sp>
      <p:sp>
        <p:nvSpPr>
          <p:cNvPr id="91" name="TextBox 90">
            <a:extLst>
              <a:ext uri="{FF2B5EF4-FFF2-40B4-BE49-F238E27FC236}">
                <a16:creationId xmlns="" xmlns:a16="http://schemas.microsoft.com/office/drawing/2014/main" id="{9C4413B3-B7F4-4431-ACAA-C26B1C430162}"/>
              </a:ext>
            </a:extLst>
          </p:cNvPr>
          <p:cNvSpPr txBox="1"/>
          <p:nvPr/>
        </p:nvSpPr>
        <p:spPr>
          <a:xfrm>
            <a:off x="7673531" y="2577631"/>
            <a:ext cx="733425" cy="430887"/>
          </a:xfrm>
          <a:prstGeom prst="rect">
            <a:avLst/>
          </a:prstGeom>
          <a:noFill/>
        </p:spPr>
        <p:txBody>
          <a:bodyPr wrap="square" lIns="0" tIns="0" rIns="0" bIns="0" rtlCol="0" anchor="ctr">
            <a:spAutoFit/>
          </a:bodyPr>
          <a:lstStyle/>
          <a:p>
            <a:pPr algn="ctr"/>
            <a:r>
              <a:rPr lang="en-US" sz="2800" dirty="0">
                <a:solidFill>
                  <a:schemeClr val="bg1"/>
                </a:solidFill>
                <a:latin typeface="+mj-lt"/>
                <a:cs typeface="Segoe UI Semibold" panose="020B0702040204020203" pitchFamily="34" charset="0"/>
              </a:rPr>
              <a:t>02</a:t>
            </a:r>
          </a:p>
        </p:txBody>
      </p:sp>
      <p:sp>
        <p:nvSpPr>
          <p:cNvPr id="92" name="TextBox 91">
            <a:extLst>
              <a:ext uri="{FF2B5EF4-FFF2-40B4-BE49-F238E27FC236}">
                <a16:creationId xmlns="" xmlns:a16="http://schemas.microsoft.com/office/drawing/2014/main" id="{B62F6223-E8F7-4972-B63F-8C91B7E7E9F4}"/>
              </a:ext>
            </a:extLst>
          </p:cNvPr>
          <p:cNvSpPr txBox="1"/>
          <p:nvPr/>
        </p:nvSpPr>
        <p:spPr>
          <a:xfrm>
            <a:off x="6602891" y="5481768"/>
            <a:ext cx="733425" cy="430887"/>
          </a:xfrm>
          <a:prstGeom prst="rect">
            <a:avLst/>
          </a:prstGeom>
          <a:noFill/>
        </p:spPr>
        <p:txBody>
          <a:bodyPr wrap="square" lIns="0" tIns="0" rIns="0" bIns="0" rtlCol="0" anchor="ctr">
            <a:spAutoFit/>
          </a:bodyPr>
          <a:lstStyle/>
          <a:p>
            <a:pPr algn="ctr"/>
            <a:r>
              <a:rPr lang="en-US" sz="2800" dirty="0">
                <a:solidFill>
                  <a:schemeClr val="bg1"/>
                </a:solidFill>
                <a:latin typeface="+mj-lt"/>
                <a:cs typeface="Segoe UI Semibold" panose="020B0702040204020203" pitchFamily="34" charset="0"/>
              </a:rPr>
              <a:t>03</a:t>
            </a:r>
          </a:p>
        </p:txBody>
      </p:sp>
      <p:sp>
        <p:nvSpPr>
          <p:cNvPr id="93" name="TextBox 92">
            <a:extLst>
              <a:ext uri="{FF2B5EF4-FFF2-40B4-BE49-F238E27FC236}">
                <a16:creationId xmlns="" xmlns:a16="http://schemas.microsoft.com/office/drawing/2014/main" id="{1C34F0F9-DF28-4537-B5C3-9C346823CF67}"/>
              </a:ext>
            </a:extLst>
          </p:cNvPr>
          <p:cNvSpPr txBox="1"/>
          <p:nvPr/>
        </p:nvSpPr>
        <p:spPr>
          <a:xfrm>
            <a:off x="3785044" y="4282771"/>
            <a:ext cx="733425" cy="430887"/>
          </a:xfrm>
          <a:prstGeom prst="rect">
            <a:avLst/>
          </a:prstGeom>
          <a:noFill/>
        </p:spPr>
        <p:txBody>
          <a:bodyPr wrap="square" lIns="0" tIns="0" rIns="0" bIns="0" rtlCol="0" anchor="ctr">
            <a:spAutoFit/>
          </a:bodyPr>
          <a:lstStyle/>
          <a:p>
            <a:pPr algn="ctr"/>
            <a:r>
              <a:rPr lang="en-US" sz="2800" dirty="0">
                <a:solidFill>
                  <a:schemeClr val="bg1"/>
                </a:solidFill>
                <a:latin typeface="+mj-lt"/>
                <a:cs typeface="Segoe UI Semibold" panose="020B0702040204020203" pitchFamily="34" charset="0"/>
              </a:rPr>
              <a:t>04</a:t>
            </a:r>
          </a:p>
        </p:txBody>
      </p:sp>
      <p:sp>
        <p:nvSpPr>
          <p:cNvPr id="11" name="Diamond 10">
            <a:extLst>
              <a:ext uri="{FF2B5EF4-FFF2-40B4-BE49-F238E27FC236}">
                <a16:creationId xmlns="" xmlns:a16="http://schemas.microsoft.com/office/drawing/2014/main" id="{6C9BDB8E-3AA7-4617-9F7F-67FBB87608D6}"/>
              </a:ext>
            </a:extLst>
          </p:cNvPr>
          <p:cNvSpPr/>
          <p:nvPr/>
        </p:nvSpPr>
        <p:spPr>
          <a:xfrm>
            <a:off x="5183837" y="2726412"/>
            <a:ext cx="1824326" cy="1824326"/>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E:\CV News\CONTENT\POWERPOINT\Carbon Black Dust - The Chemtrail Secret for Geoengineering, Weather Warfare, and Ozone Destruction\cloudversif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7932" y="3184841"/>
            <a:ext cx="1081774" cy="89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04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1997</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30</a:t>
            </a:fld>
            <a:endParaRPr lang="en-US" dirty="0">
              <a:solidFill>
                <a:schemeClr val="tx1"/>
              </a:solidFill>
            </a:endParaRPr>
          </a:p>
        </p:txBody>
      </p:sp>
      <p:sp>
        <p:nvSpPr>
          <p:cNvPr id="6" name="TextBox 5"/>
          <p:cNvSpPr txBox="1"/>
          <p:nvPr/>
        </p:nvSpPr>
        <p:spPr>
          <a:xfrm>
            <a:off x="6188580" y="1573606"/>
            <a:ext cx="5615493" cy="4493538"/>
          </a:xfrm>
          <a:prstGeom prst="rect">
            <a:avLst/>
          </a:prstGeom>
          <a:noFill/>
        </p:spPr>
        <p:txBody>
          <a:bodyPr wrap="square" rtlCol="0">
            <a:spAutoFit/>
          </a:bodyPr>
          <a:lstStyle/>
          <a:p>
            <a:r>
              <a:rPr lang="en-US" sz="1400" dirty="0">
                <a:latin typeface="Lato Black" panose="020F0502020204030203" pitchFamily="34" charset="0"/>
                <a:ea typeface="Lato Black" panose="020F0502020204030203" pitchFamily="34" charset="0"/>
                <a:cs typeface="Lato Black" panose="020F0502020204030203" pitchFamily="34" charset="0"/>
              </a:rPr>
              <a:t>CLOUD SEEDING (cont.) WEATHER MODIFICATION USING CARBON BLACK (2)</a:t>
            </a:r>
            <a:br>
              <a:rPr lang="en-US" sz="1400" dirty="0">
                <a:latin typeface="Lato Black" panose="020F0502020204030203" pitchFamily="34" charset="0"/>
                <a:ea typeface="Lato Black" panose="020F0502020204030203" pitchFamily="34" charset="0"/>
                <a:cs typeface="Lato Black" panose="020F0502020204030203" pitchFamily="34" charset="0"/>
              </a:rPr>
            </a:br>
            <a:r>
              <a:rPr lang="en-US" sz="1400" dirty="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Increase Cirrus Cloud Cover</a:t>
            </a:r>
            <a:r>
              <a:rPr lang="en-US" sz="1400" dirty="0">
                <a:latin typeface="Lato Medium" panose="020F0502020204030203" pitchFamily="34" charset="0"/>
                <a:ea typeface="Lato Medium" panose="020F0502020204030203" pitchFamily="34" charset="0"/>
                <a:cs typeface="Lato Medium" panose="020F0502020204030203" pitchFamily="34" charset="0"/>
              </a:rPr>
              <a:t/>
            </a:r>
            <a:br>
              <a:rPr lang="en-US" sz="14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Deny visual satellite or high altitude reconnaissance</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Decrease light level for night time operations</a:t>
            </a:r>
          </a:p>
          <a:p>
            <a:r>
              <a:rPr lang="en-US" sz="1400" dirty="0">
                <a:latin typeface="Lato Medium" panose="020F0502020204030203" pitchFamily="34" charset="0"/>
                <a:ea typeface="Lato Medium" panose="020F0502020204030203" pitchFamily="34" charset="0"/>
                <a:cs typeface="Lato Medium" panose="020F0502020204030203" pitchFamily="34" charset="0"/>
              </a:rPr>
              <a:t>Dissipate Fog</a:t>
            </a:r>
            <a:br>
              <a:rPr lang="en-US" sz="14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Uncover targets for visual raids</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Provide visual inspection of damage</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Provide visual reconnaissance</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Open airfields for landing /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recovery</a:t>
            </a:r>
          </a:p>
          <a:p>
            <a:endParaRPr lang="en-US" sz="1200" dirty="0">
              <a:latin typeface="Lato Medium" panose="020F0502020204030203" pitchFamily="34" charset="0"/>
              <a:ea typeface="Lato Medium" panose="020F0502020204030203" pitchFamily="34" charset="0"/>
              <a:cs typeface="Lato Medium" panose="020F0502020204030203" pitchFamily="34" charset="0"/>
            </a:endParaRPr>
          </a:p>
          <a:p>
            <a:r>
              <a:rPr lang="en-US" sz="1200" dirty="0">
                <a:latin typeface="Lato Medium" panose="020F0502020204030203" pitchFamily="34" charset="0"/>
                <a:ea typeface="Lato Medium" panose="020F0502020204030203" pitchFamily="34" charset="0"/>
                <a:cs typeface="Lato Medium" panose="020F0502020204030203" pitchFamily="34" charset="0"/>
              </a:rPr>
              <a:t>Notes: Project Plan: MAJOR MILESTONES not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funded</a:t>
            </a:r>
            <a:r>
              <a:rPr lang="en-US" sz="1400" dirty="0">
                <a:latin typeface="Lato Medium" panose="020F0502020204030203" pitchFamily="34" charset="0"/>
                <a:ea typeface="Lato Medium" panose="020F0502020204030203" pitchFamily="34" charset="0"/>
                <a:cs typeface="Lato Medium" panose="020F0502020204030203" pitchFamily="34" charset="0"/>
              </a:rPr>
              <a:t/>
            </a:r>
            <a:br>
              <a:rPr lang="en-US" sz="14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Numerical model studies completed 1997</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Engineering design of test engine model 1998</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Ground-based field trials completed 2000</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Airborne T&amp;E of prototype completed 2002</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Engineering design for </a:t>
            </a:r>
            <a:r>
              <a:rPr lang="en-US" sz="1600" dirty="0">
                <a:latin typeface="Lato Black" panose="020F0502020204030203" pitchFamily="34" charset="0"/>
                <a:ea typeface="Lato Black" panose="020F0502020204030203" pitchFamily="34" charset="0"/>
                <a:cs typeface="Lato Black" panose="020F0502020204030203" pitchFamily="34" charset="0"/>
              </a:rPr>
              <a:t>airborne carbon black delivery system </a:t>
            </a:r>
            <a:r>
              <a:rPr lang="en-US" sz="1200" dirty="0">
                <a:latin typeface="Lato Medium" panose="020F0502020204030203" pitchFamily="34" charset="0"/>
                <a:ea typeface="Lato Medium" panose="020F0502020204030203" pitchFamily="34" charset="0"/>
                <a:cs typeface="Lato Medium" panose="020F0502020204030203" pitchFamily="34" charset="0"/>
              </a:rPr>
              <a:t>completed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2004</a:t>
            </a:r>
          </a:p>
          <a:p>
            <a:endParaRPr lang="en-US" sz="1200" dirty="0">
              <a:latin typeface="Lato Medium" panose="020F0502020204030203" pitchFamily="34" charset="0"/>
              <a:ea typeface="Lato Medium" panose="020F0502020204030203" pitchFamily="34" charset="0"/>
              <a:cs typeface="Lato Medium" panose="020F0502020204030203" pitchFamily="34" charset="0"/>
            </a:endParaRPr>
          </a:p>
          <a:p>
            <a:r>
              <a:rPr lang="en-US" sz="1200" b="1" dirty="0">
                <a:latin typeface="Lato Black" panose="020F0502020204030203" pitchFamily="34" charset="0"/>
                <a:ea typeface="Lato Black" panose="020F0502020204030203" pitchFamily="34" charset="0"/>
                <a:cs typeface="Lato Black" panose="020F0502020204030203" pitchFamily="34" charset="0"/>
              </a:rPr>
              <a:t>Build upon (1) NOAA's “Atmospheric Modification Program” (AMP), a joint NOAA/States effort written into NOAA's budget every year by Congress, (2) the Illinois State Water Survey studies of inadvertent weather modification, and (3) articles in the Journal of Weather Modification.</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2"/>
              </a:rPr>
              <a:t>https://climateviewer.com/2013/11/16/us-military-discusses-future-of-weather-warfare-despite-enmod-ban/</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2658" y="1573606"/>
            <a:ext cx="5485625" cy="410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6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85" b="9910"/>
          <a:stretch/>
        </p:blipFill>
        <p:spPr bwMode="auto">
          <a:xfrm>
            <a:off x="1129692" y="1371600"/>
            <a:ext cx="10117776"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31</a:t>
            </a:fld>
            <a:endParaRPr lang="en-US">
              <a:solidFill>
                <a:schemeClr val="tx1"/>
              </a:solidFill>
            </a:endParaRPr>
          </a:p>
        </p:txBody>
      </p:sp>
      <p:sp>
        <p:nvSpPr>
          <p:cNvPr id="11" name="TextBox 10">
            <a:extLst>
              <a:ext uri="{FF2B5EF4-FFF2-40B4-BE49-F238E27FC236}">
                <a16:creationId xmlns="" xmlns:a16="http://schemas.microsoft.com/office/drawing/2014/main" id="{393C11EE-C764-4E69-92A0-6097DB532056}"/>
              </a:ext>
            </a:extLst>
          </p:cNvPr>
          <p:cNvSpPr txBox="1"/>
          <p:nvPr/>
        </p:nvSpPr>
        <p:spPr>
          <a:xfrm>
            <a:off x="1905002" y="156650"/>
            <a:ext cx="8381996" cy="677108"/>
          </a:xfrm>
          <a:prstGeom prst="rect">
            <a:avLst/>
          </a:prstGeom>
          <a:noFill/>
        </p:spPr>
        <p:txBody>
          <a:bodyPr wrap="square" lIns="0" tIns="0" rIns="0" bIns="0" rtlCol="0" anchor="ctr">
            <a:spAutoFit/>
          </a:bodyPr>
          <a:lstStyle/>
          <a:p>
            <a:pPr algn="ctr"/>
            <a:r>
              <a:rPr lang="en-US" sz="4400" b="1" dirty="0" smtClean="0">
                <a:cs typeface="Segoe UI Semibold" panose="020B0702040204020203" pitchFamily="34" charset="0"/>
              </a:rPr>
              <a:t>NATO “SINGLE FUEL CONCEPT”</a:t>
            </a:r>
            <a:endParaRPr lang="en-US" sz="4400" dirty="0">
              <a:cs typeface="Segoe UI Semibold" panose="020B0702040204020203" pitchFamily="34" charset="0"/>
            </a:endParaRPr>
          </a:p>
        </p:txBody>
      </p:sp>
      <p:sp>
        <p:nvSpPr>
          <p:cNvPr id="12" name="TextBox 11">
            <a:extLst>
              <a:ext uri="{FF2B5EF4-FFF2-40B4-BE49-F238E27FC236}">
                <a16:creationId xmlns="" xmlns:a16="http://schemas.microsoft.com/office/drawing/2014/main" id="{C2F00EDD-C211-452A-8B9A-DC9F8283ABC2}"/>
              </a:ext>
            </a:extLst>
          </p:cNvPr>
          <p:cNvSpPr txBox="1"/>
          <p:nvPr/>
        </p:nvSpPr>
        <p:spPr>
          <a:xfrm>
            <a:off x="629392" y="788649"/>
            <a:ext cx="11198431" cy="677108"/>
          </a:xfrm>
          <a:prstGeom prst="rect">
            <a:avLst/>
          </a:prstGeom>
          <a:noFill/>
        </p:spPr>
        <p:txBody>
          <a:bodyPr wrap="square" lIns="0" tIns="0" rIns="0" bIns="0" rtlCol="0">
            <a:spAutoFit/>
          </a:bodyPr>
          <a:lstStyle/>
          <a:p>
            <a:pPr algn="ctr"/>
            <a:r>
              <a:rPr lang="en-US" sz="2400" b="1" dirty="0" smtClean="0"/>
              <a:t>A HISTORY LESSON – 1988-1997</a:t>
            </a:r>
          </a:p>
          <a:p>
            <a:pPr algn="ctr"/>
            <a:r>
              <a:rPr lang="en-US" sz="2000" b="1" dirty="0">
                <a:hlinkClick r:id="rId4"/>
              </a:rPr>
              <a:t>https://climateviewer.com/2014/11/05/contrails-geoengineering-single-fuel-concept/</a:t>
            </a:r>
            <a:endParaRPr lang="en-US" sz="2000" b="1" dirty="0"/>
          </a:p>
        </p:txBody>
      </p:sp>
    </p:spTree>
    <p:extLst>
      <p:ext uri="{BB962C8B-B14F-4D97-AF65-F5344CB8AC3E}">
        <p14:creationId xmlns:p14="http://schemas.microsoft.com/office/powerpoint/2010/main" val="3831551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NATO “SINGLE FUEL CONCEPT”</a:t>
            </a:r>
            <a:endParaRPr lang="en-US" sz="4400" dirty="0">
              <a:cs typeface="Segoe UI Semibold" panose="020B070204020402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32</a:t>
            </a:fld>
            <a:endParaRPr lang="en-US">
              <a:solidFill>
                <a:schemeClr val="tx1"/>
              </a:solidFill>
            </a:endParaRPr>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250" y="983712"/>
            <a:ext cx="5227542" cy="53943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2"/>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48165" y="1106465"/>
            <a:ext cx="4950618" cy="519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68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- 2008</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33</a:t>
            </a:fld>
            <a:endParaRPr lang="en-US" dirty="0">
              <a:solidFill>
                <a:schemeClr val="tx1"/>
              </a:solidFill>
            </a:endParaRPr>
          </a:p>
        </p:txBody>
      </p:sp>
      <p:sp>
        <p:nvSpPr>
          <p:cNvPr id="6" name="TextBox 5"/>
          <p:cNvSpPr txBox="1"/>
          <p:nvPr/>
        </p:nvSpPr>
        <p:spPr>
          <a:xfrm>
            <a:off x="3874564" y="1531632"/>
            <a:ext cx="2634216" cy="4524315"/>
          </a:xfrm>
          <a:prstGeom prst="rect">
            <a:avLst/>
          </a:prstGeom>
          <a:noFill/>
        </p:spPr>
        <p:txBody>
          <a:bodyPr wrap="square" rtlCol="0">
            <a:spAutoFit/>
          </a:bodyPr>
          <a:lstStyle/>
          <a:p>
            <a:r>
              <a:rPr lang="en-US" sz="900" b="1" dirty="0">
                <a:latin typeface="Lato Black" panose="020F0502020204030203" pitchFamily="34" charset="0"/>
                <a:ea typeface="Lato Black" panose="020F0502020204030203" pitchFamily="34" charset="0"/>
                <a:cs typeface="Lato Black" panose="020F0502020204030203" pitchFamily="34" charset="0"/>
              </a:rPr>
              <a:t>Collaborative Research: On Hurricane Modification by Carbon Black Dispersion: Methods, Risk Mitigation, and Risk Communication – Dr. Moshe </a:t>
            </a:r>
            <a:r>
              <a:rPr lang="en-US" sz="900" b="1" dirty="0" err="1">
                <a:latin typeface="Lato Black" panose="020F0502020204030203" pitchFamily="34" charset="0"/>
                <a:ea typeface="Lato Black" panose="020F0502020204030203" pitchFamily="34" charset="0"/>
                <a:cs typeface="Lato Black" panose="020F0502020204030203" pitchFamily="34" charset="0"/>
              </a:rPr>
              <a:t>Alamaro</a:t>
            </a:r>
            <a:endParaRPr lang="en-US" sz="900" dirty="0">
              <a:latin typeface="Lato Black" panose="020F0502020204030203" pitchFamily="34" charset="0"/>
              <a:ea typeface="Lato Black" panose="020F0502020204030203" pitchFamily="34" charset="0"/>
              <a:cs typeface="Lato Black" panose="020F0502020204030203" pitchFamily="34" charset="0"/>
            </a:endParaRPr>
          </a:p>
          <a:p>
            <a:endParaRPr lang="en-US" sz="900" dirty="0">
              <a:latin typeface="Lato Medium" panose="020F0502020204030203" pitchFamily="34" charset="0"/>
              <a:ea typeface="Lato Medium" panose="020F0502020204030203" pitchFamily="34" charset="0"/>
              <a:cs typeface="Lato Medium" panose="020F0502020204030203" pitchFamily="34" charset="0"/>
            </a:endParaRPr>
          </a:p>
          <a:p>
            <a:r>
              <a:rPr lang="en-US" sz="900" dirty="0" smtClean="0">
                <a:latin typeface="Lato Medium" panose="020F0502020204030203" pitchFamily="34" charset="0"/>
                <a:ea typeface="Lato Medium" panose="020F0502020204030203" pitchFamily="34" charset="0"/>
                <a:cs typeface="Lato Medium" panose="020F0502020204030203" pitchFamily="34" charset="0"/>
              </a:rPr>
              <a:t>This </a:t>
            </a:r>
            <a:r>
              <a:rPr lang="en-US" sz="900" dirty="0">
                <a:latin typeface="Lato Medium" panose="020F0502020204030203" pitchFamily="34" charset="0"/>
                <a:ea typeface="Lato Medium" panose="020F0502020204030203" pitchFamily="34" charset="0"/>
                <a:cs typeface="Lato Medium" panose="020F0502020204030203" pitchFamily="34" charset="0"/>
              </a:rPr>
              <a:t>presentation focused on the use of </a:t>
            </a:r>
            <a:r>
              <a:rPr lang="en-US" sz="900" dirty="0">
                <a:latin typeface="Lato Black" panose="020F0502020204030203" pitchFamily="34" charset="0"/>
                <a:ea typeface="Lato Black" panose="020F0502020204030203" pitchFamily="34" charset="0"/>
                <a:cs typeface="Lato Black" panose="020F0502020204030203" pitchFamily="34" charset="0"/>
              </a:rPr>
              <a:t>carbon black aerosol (CBA)</a:t>
            </a:r>
            <a:r>
              <a:rPr lang="en-US" sz="900" dirty="0">
                <a:latin typeface="Lato Medium" panose="020F0502020204030203" pitchFamily="34" charset="0"/>
                <a:ea typeface="Lato Medium" panose="020F0502020204030203" pitchFamily="34" charset="0"/>
                <a:cs typeface="Lato Medium" panose="020F0502020204030203" pitchFamily="34" charset="0"/>
              </a:rPr>
              <a:t> to selectively heat parts of the atmosphere by </a:t>
            </a:r>
            <a:r>
              <a:rPr lang="en-US" sz="900" dirty="0">
                <a:latin typeface="Lato Black" panose="020F0502020204030203" pitchFamily="34" charset="0"/>
                <a:ea typeface="Lato Black" panose="020F0502020204030203" pitchFamily="34" charset="0"/>
                <a:cs typeface="Lato Black" panose="020F0502020204030203" pitchFamily="34" charset="0"/>
              </a:rPr>
              <a:t>dispersion of CBA above a hurricane</a:t>
            </a:r>
            <a:r>
              <a:rPr lang="en-US" sz="900" dirty="0">
                <a:latin typeface="Lato Medium" panose="020F0502020204030203" pitchFamily="34" charset="0"/>
                <a:ea typeface="Lato Medium" panose="020F0502020204030203" pitchFamily="34" charset="0"/>
                <a:cs typeface="Lato Medium" panose="020F0502020204030203" pitchFamily="34" charset="0"/>
              </a:rPr>
              <a:t>. This scenario is motivated by the fact that the energy cycle of a hurricane may be represented as a Carnot heat engine, and reducing the contrast between “hot and cold reservoirs” should reduce the power of a hurricane and the CBA will absorb incident solar radiation to warm the “cold reservoir.” </a:t>
            </a:r>
            <a:endParaRPr lang="en-US" sz="900"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900" dirty="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Objectives </a:t>
            </a:r>
            <a:r>
              <a:rPr lang="en-US" sz="900" dirty="0">
                <a:latin typeface="Lato Medium" panose="020F0502020204030203" pitchFamily="34" charset="0"/>
                <a:ea typeface="Lato Medium" panose="020F0502020204030203" pitchFamily="34" charset="0"/>
                <a:cs typeface="Lato Medium" panose="020F0502020204030203" pitchFamily="34" charset="0"/>
              </a:rPr>
              <a:t>of this study are to demonstrate direct control of the intensity or track of simulated hurricanes</a:t>
            </a:r>
            <a:r>
              <a:rPr lang="en-US" sz="900" dirty="0" smtClean="0">
                <a:latin typeface="Lato Medium" panose="020F0502020204030203" pitchFamily="34" charset="0"/>
                <a:ea typeface="Lato Medium" panose="020F0502020204030203" pitchFamily="34" charset="0"/>
                <a:cs typeface="Lato Medium" panose="020F0502020204030203" pitchFamily="34" charset="0"/>
              </a:rPr>
              <a:t>;</a:t>
            </a: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to </a:t>
            </a:r>
            <a:r>
              <a:rPr lang="en-US" sz="900" dirty="0">
                <a:latin typeface="Lato Medium" panose="020F0502020204030203" pitchFamily="34" charset="0"/>
                <a:ea typeface="Lato Medium" panose="020F0502020204030203" pitchFamily="34" charset="0"/>
                <a:cs typeface="Lato Medium" panose="020F0502020204030203" pitchFamily="34" charset="0"/>
              </a:rPr>
              <a:t>quantify amounts of CBA needed; to enhance understanding of the web of physical processes that power hurricanes in relation to the overall thermodynamics of hurricanes; </a:t>
            </a:r>
            <a:endParaRPr lang="en-US" sz="900" dirty="0" smtClean="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to </a:t>
            </a:r>
            <a:r>
              <a:rPr lang="en-US" sz="900" dirty="0">
                <a:latin typeface="Lato Medium" panose="020F0502020204030203" pitchFamily="34" charset="0"/>
                <a:ea typeface="Lato Medium" panose="020F0502020204030203" pitchFamily="34" charset="0"/>
                <a:cs typeface="Lato Medium" panose="020F0502020204030203" pitchFamily="34" charset="0"/>
              </a:rPr>
              <a:t>determine optimal dispersion scenarios; </a:t>
            </a:r>
            <a:endParaRPr lang="en-US" sz="900" dirty="0" smtClean="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to </a:t>
            </a:r>
            <a:r>
              <a:rPr lang="en-US" sz="900" dirty="0">
                <a:latin typeface="Lato Medium" panose="020F0502020204030203" pitchFamily="34" charset="0"/>
                <a:ea typeface="Lato Medium" panose="020F0502020204030203" pitchFamily="34" charset="0"/>
                <a:cs typeface="Lato Medium" panose="020F0502020204030203" pitchFamily="34" charset="0"/>
              </a:rPr>
              <a:t>enhance understanding of the radiative and flow properties of CBA; </a:t>
            </a:r>
            <a:endParaRPr lang="en-US" sz="900" dirty="0" smtClean="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to </a:t>
            </a:r>
            <a:r>
              <a:rPr lang="en-US" sz="900" dirty="0">
                <a:latin typeface="Lato Medium" panose="020F0502020204030203" pitchFamily="34" charset="0"/>
                <a:ea typeface="Lato Medium" panose="020F0502020204030203" pitchFamily="34" charset="0"/>
                <a:cs typeface="Lato Medium" panose="020F0502020204030203" pitchFamily="34" charset="0"/>
              </a:rPr>
              <a:t>establish causes, effects, and outcomes of CBA dispersion; </a:t>
            </a:r>
            <a:endParaRPr lang="en-US" sz="900" dirty="0" smtClean="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900" dirty="0" smtClean="0">
                <a:latin typeface="Lato Medium" panose="020F0502020204030203" pitchFamily="34" charset="0"/>
                <a:ea typeface="Lato Medium" panose="020F0502020204030203" pitchFamily="34" charset="0"/>
                <a:cs typeface="Lato Medium" panose="020F0502020204030203" pitchFamily="34" charset="0"/>
              </a:rPr>
              <a:t>and </a:t>
            </a:r>
            <a:r>
              <a:rPr lang="en-US" sz="900" dirty="0">
                <a:latin typeface="Lato Medium" panose="020F0502020204030203" pitchFamily="34" charset="0"/>
                <a:ea typeface="Lato Medium" panose="020F0502020204030203" pitchFamily="34" charset="0"/>
                <a:cs typeface="Lato Medium" panose="020F0502020204030203" pitchFamily="34" charset="0"/>
              </a:rPr>
              <a:t>to develop methods to </a:t>
            </a:r>
            <a:r>
              <a:rPr lang="en-US" sz="900" dirty="0">
                <a:latin typeface="Lato Black" panose="020F0502020204030203" pitchFamily="34" charset="0"/>
                <a:ea typeface="Lato Black" panose="020F0502020204030203" pitchFamily="34" charset="0"/>
                <a:cs typeface="Lato Black" panose="020F0502020204030203" pitchFamily="34" charset="0"/>
              </a:rPr>
              <a:t>communicate risk to the public of large-scale weather modification efforts</a:t>
            </a:r>
            <a:r>
              <a:rPr lang="en-US" sz="900" dirty="0">
                <a:latin typeface="Lato Medium" panose="020F0502020204030203" pitchFamily="34" charset="0"/>
                <a:ea typeface="Lato Medium" panose="020F0502020204030203" pitchFamily="34" charset="0"/>
                <a:cs typeface="Lato Medium" panose="020F0502020204030203" pitchFamily="34" charset="0"/>
              </a:rPr>
              <a:t>.</a:t>
            </a:r>
            <a:endParaRPr lang="en-US" sz="900"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165" y="1537341"/>
            <a:ext cx="5415151" cy="44960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2808" y="1537341"/>
            <a:ext cx="3540651" cy="44960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https://climateviewer.com/2013/11/08/hurricane-hacking-the-department-of-homeland-security-enters-the-weather-modification-business/</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00830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08213" y="2197894"/>
            <a:ext cx="11283043" cy="123110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CONTRAIL CONTROL</a:t>
            </a:r>
            <a:endParaRPr lang="en-US" sz="8000" dirty="0">
              <a:solidFill>
                <a:schemeClr val="bg1"/>
              </a:solidFill>
              <a:latin typeface="+mj-lt"/>
              <a:cs typeface="Segoe UI Semibold" panose="020B0702040204020203" pitchFamily="34" charset="0"/>
            </a:endParaRPr>
          </a:p>
        </p:txBody>
      </p:sp>
      <p:pic>
        <p:nvPicPr>
          <p:cNvPr id="7"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600188"/>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08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35</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29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- 2001</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36</a:t>
            </a:fld>
            <a:endParaRPr lang="en-US">
              <a:solidFill>
                <a:schemeClr val="tx1"/>
              </a:solidFill>
            </a:endParaRPr>
          </a:p>
        </p:txBody>
      </p:sp>
      <p:sp>
        <p:nvSpPr>
          <p:cNvPr id="6" name="TextBox 5"/>
          <p:cNvSpPr txBox="1"/>
          <p:nvPr/>
        </p:nvSpPr>
        <p:spPr>
          <a:xfrm>
            <a:off x="560646" y="1691720"/>
            <a:ext cx="5860314" cy="4001095"/>
          </a:xfrm>
          <a:prstGeom prst="rect">
            <a:avLst/>
          </a:prstGeom>
          <a:noFill/>
        </p:spPr>
        <p:txBody>
          <a:bodyPr wrap="square" rtlCol="0">
            <a:spAutoFit/>
          </a:bodyPr>
          <a:lstStyle/>
          <a:p>
            <a:r>
              <a:rPr lang="en-US" sz="1200" dirty="0">
                <a:latin typeface="Lato Medium" panose="020F0502020204030203" pitchFamily="34" charset="0"/>
                <a:ea typeface="Lato Medium" panose="020F0502020204030203" pitchFamily="34" charset="0"/>
                <a:cs typeface="Lato Medium" panose="020F0502020204030203" pitchFamily="34" charset="0"/>
              </a:rPr>
              <a:t>All flights were grounded after the September 11, 2001 attacks on the twin towers. A team of NASA scientists noticed that it got much colder that night than usual. They came to the conclusion that cirrus clouds generated by aircraft contrails were trapping heat at night. This study changed world and sent the airline industry into a tail spin trying to figure out how to deal with their contrail conundrum. It is possible that aircraft contrail induced cirrus clouds are trapping more heat than their CO2 emissions meaning the airline industry could incur hefty carbon tax charges if they don’t create “less warming and more cooling clouds</a:t>
            </a:r>
            <a:r>
              <a:rPr lang="en-US" sz="12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200" dirty="0">
              <a:latin typeface="Lato Medium" panose="020F0502020204030203" pitchFamily="34" charset="0"/>
              <a:ea typeface="Lato Medium" panose="020F0502020204030203" pitchFamily="34" charset="0"/>
              <a:cs typeface="Lato Medium" panose="020F0502020204030203" pitchFamily="34" charset="0"/>
            </a:endParaRPr>
          </a:p>
          <a:p>
            <a:r>
              <a:rPr lang="en-US" sz="1200" dirty="0">
                <a:latin typeface="Lato Medium" panose="020F0502020204030203" pitchFamily="34" charset="0"/>
                <a:ea typeface="Lato Medium" panose="020F0502020204030203" pitchFamily="34" charset="0"/>
                <a:cs typeface="Lato Medium" panose="020F0502020204030203" pitchFamily="34" charset="0"/>
              </a:rPr>
              <a:t>Before 9/11/2001, one could make the argument that contrails creating clouds was just pollution. After this monumental study, scientists and </a:t>
            </a:r>
            <a:r>
              <a:rPr lang="en-US" sz="1200" dirty="0" err="1">
                <a:latin typeface="Lato Medium" panose="020F0502020204030203" pitchFamily="34" charset="0"/>
                <a:ea typeface="Lato Medium" panose="020F0502020204030203" pitchFamily="34" charset="0"/>
                <a:cs typeface="Lato Medium" panose="020F0502020204030203" pitchFamily="34" charset="0"/>
              </a:rPr>
              <a:t>geoengineers</a:t>
            </a:r>
            <a:r>
              <a:rPr lang="en-US" sz="1200" dirty="0">
                <a:latin typeface="Lato Medium" panose="020F0502020204030203" pitchFamily="34" charset="0"/>
                <a:ea typeface="Lato Medium" panose="020F0502020204030203" pitchFamily="34" charset="0"/>
                <a:cs typeface="Lato Medium" panose="020F0502020204030203" pitchFamily="34" charset="0"/>
              </a:rPr>
              <a:t> have been trying to figure out how to alter jet fuel&gt; to create clouds that ONLY cool the planet and have no intention on stopping the creation of artificial clouds or removing these clouds all together</a:t>
            </a:r>
            <a:r>
              <a:rPr lang="en-US" sz="1200" dirty="0" smtClean="0">
                <a:latin typeface="Lato Medium" panose="020F0502020204030203" pitchFamily="34" charset="0"/>
                <a:ea typeface="Lato Medium" panose="020F0502020204030203" pitchFamily="34" charset="0"/>
                <a:cs typeface="Lato Medium" panose="020F0502020204030203" pitchFamily="34" charset="0"/>
              </a:rPr>
              <a:t>.</a:t>
            </a:r>
          </a:p>
          <a:p>
            <a:r>
              <a:rPr lang="en-US" sz="1100" b="1" dirty="0">
                <a:latin typeface="Lato Medium" panose="020F0502020204030203" pitchFamily="34" charset="0"/>
                <a:ea typeface="Lato Medium" panose="020F0502020204030203" pitchFamily="34" charset="0"/>
                <a:cs typeface="Lato Medium" panose="020F0502020204030203" pitchFamily="34" charset="0"/>
                <a:hlinkClick r:id="rId2"/>
              </a:rPr>
              <a:t>https://weathermodificationhistory.com/september-11-2001-airline-groundings-contrails-affect-daily-temperature-range</a:t>
            </a:r>
            <a:r>
              <a:rPr lang="en-US" sz="1100" b="1" dirty="0" smtClean="0">
                <a:latin typeface="Lato Medium" panose="020F0502020204030203" pitchFamily="34" charset="0"/>
                <a:ea typeface="Lato Medium" panose="020F0502020204030203" pitchFamily="34" charset="0"/>
                <a:cs typeface="Lato Medium" panose="020F0502020204030203" pitchFamily="34" charset="0"/>
                <a:hlinkClick r:id="rId2"/>
              </a:rPr>
              <a:t>/</a:t>
            </a:r>
            <a:endParaRPr lang="en-US" sz="1100" b="1"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800" b="1"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a:t>Travis, David J., Andrew M. Carleton, and Ryan G. </a:t>
            </a:r>
            <a:r>
              <a:rPr lang="en-US" sz="1400" dirty="0" err="1"/>
              <a:t>Lauritsen</a:t>
            </a:r>
            <a:r>
              <a:rPr lang="en-US" sz="1400" dirty="0"/>
              <a:t>. </a:t>
            </a:r>
            <a:r>
              <a:rPr lang="en-US" sz="1400" b="1" dirty="0">
                <a:hlinkClick r:id="rId3"/>
              </a:rPr>
              <a:t>"Regional variations in US diurnal temperature range for the 11–14 September 2001 aircraft groundings: Evidence of jet contrail influence on climate."</a:t>
            </a:r>
            <a:r>
              <a:rPr lang="en-US" sz="1400" dirty="0"/>
              <a:t> </a:t>
            </a:r>
            <a:r>
              <a:rPr lang="en-US" sz="1400" i="1" dirty="0"/>
              <a:t>Journal of climate</a:t>
            </a:r>
            <a:r>
              <a:rPr lang="en-US" sz="1400" dirty="0"/>
              <a:t> 17.5 (2004): 1123-1134</a:t>
            </a:r>
            <a:r>
              <a:rPr lang="en-US" sz="1050" dirty="0"/>
              <a:t>.</a:t>
            </a:r>
            <a:endParaRPr lang="en-US" sz="1050"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96217" y="1818669"/>
            <a:ext cx="5022421" cy="374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17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- 2009</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37</a:t>
            </a:fld>
            <a:endParaRPr lang="en-US" dirty="0">
              <a:solidFill>
                <a:schemeClr val="tx1"/>
              </a:solidFill>
            </a:endParaRPr>
          </a:p>
        </p:txBody>
      </p:sp>
      <p:sp>
        <p:nvSpPr>
          <p:cNvPr id="6" name="TextBox 5"/>
          <p:cNvSpPr txBox="1"/>
          <p:nvPr/>
        </p:nvSpPr>
        <p:spPr>
          <a:xfrm>
            <a:off x="5811106" y="1646326"/>
            <a:ext cx="5886953" cy="4278094"/>
          </a:xfrm>
          <a:prstGeom prst="rect">
            <a:avLst/>
          </a:prstGeom>
          <a:noFill/>
        </p:spPr>
        <p:txBody>
          <a:bodyPr wrap="square" rtlCol="0">
            <a:spAutoFit/>
          </a:bodyPr>
          <a:lstStyle/>
          <a:p>
            <a:r>
              <a:rPr lang="en-US" sz="2000" dirty="0">
                <a:latin typeface="Lato Black" panose="020F0502020204030203" pitchFamily="34" charset="0"/>
                <a:ea typeface="Lato Black" panose="020F0502020204030203" pitchFamily="34" charset="0"/>
                <a:cs typeface="Lato Black" panose="020F0502020204030203" pitchFamily="34" charset="0"/>
              </a:rPr>
              <a:t>Volcanic Eruption Highlights Contrail Conundrum</a:t>
            </a:r>
          </a:p>
          <a:p>
            <a:endParaRPr lang="en-US" sz="1600" dirty="0">
              <a:latin typeface="Lato Black" panose="020F0502020204030203" pitchFamily="34" charset="0"/>
              <a:ea typeface="Lato Black" panose="020F0502020204030203" pitchFamily="34" charset="0"/>
              <a:cs typeface="Lato Black" panose="020F0502020204030203" pitchFamily="34" charset="0"/>
            </a:endParaRPr>
          </a:p>
          <a:p>
            <a:r>
              <a:rPr lang="en-US" sz="2000" dirty="0" smtClean="0">
                <a:latin typeface="Lato Black" panose="020F0502020204030203" pitchFamily="34" charset="0"/>
                <a:ea typeface="Lato Black" panose="020F0502020204030203" pitchFamily="34" charset="0"/>
                <a:cs typeface="Lato Black" panose="020F0502020204030203" pitchFamily="34" charset="0"/>
              </a:rPr>
              <a:t>“</a:t>
            </a:r>
            <a:r>
              <a:rPr lang="en-US" sz="2000" dirty="0">
                <a:latin typeface="Lato Black" panose="020F0502020204030203" pitchFamily="34" charset="0"/>
                <a:ea typeface="Lato Black" panose="020F0502020204030203" pitchFamily="34" charset="0"/>
                <a:cs typeface="Lato Black" panose="020F0502020204030203" pitchFamily="34" charset="0"/>
              </a:rPr>
              <a:t>A single aircraft operating in conditions favorable for persistent contrail formation appears to exert a contrail-induced radiative forcing some </a:t>
            </a:r>
            <a:r>
              <a:rPr lang="en-US" sz="2000" dirty="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5000 times greater </a:t>
            </a:r>
            <a:r>
              <a:rPr lang="en-US" sz="2000" dirty="0">
                <a:latin typeface="Lato Black" panose="020F0502020204030203" pitchFamily="34" charset="0"/>
                <a:ea typeface="Lato Black" panose="020F0502020204030203" pitchFamily="34" charset="0"/>
                <a:cs typeface="Lato Black" panose="020F0502020204030203" pitchFamily="34" charset="0"/>
              </a:rPr>
              <a:t>(in W m−2 km−1) </a:t>
            </a:r>
            <a:r>
              <a:rPr lang="en-US" sz="2000" dirty="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than recent estimates of </a:t>
            </a:r>
            <a:r>
              <a:rPr lang="en-US" sz="2000" dirty="0">
                <a:latin typeface="Lato Black" panose="020F0502020204030203" pitchFamily="34" charset="0"/>
                <a:ea typeface="Lato Black" panose="020F0502020204030203" pitchFamily="34" charset="0"/>
                <a:cs typeface="Lato Black" panose="020F0502020204030203" pitchFamily="34" charset="0"/>
              </a:rPr>
              <a:t>the average persistent contrail radiative forcing from </a:t>
            </a:r>
            <a:r>
              <a:rPr lang="en-US" sz="2000" dirty="0">
                <a:solidFill>
                  <a:schemeClr val="accent5">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the entire civil aviation fleet</a:t>
            </a:r>
            <a:r>
              <a:rPr lang="en-US" sz="2000" dirty="0" smtClean="0">
                <a:latin typeface="Lato Black" panose="020F0502020204030203" pitchFamily="34" charset="0"/>
                <a:ea typeface="Lato Black" panose="020F0502020204030203" pitchFamily="34" charset="0"/>
                <a:cs typeface="Lato Black" panose="020F0502020204030203" pitchFamily="34" charset="0"/>
              </a:rPr>
              <a:t>.</a:t>
            </a:r>
            <a:r>
              <a:rPr lang="en-US" sz="20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600" b="1" dirty="0">
              <a:latin typeface="Lato Medium" panose="020F0502020204030203" pitchFamily="34" charset="0"/>
              <a:ea typeface="Lato Medium" panose="020F0502020204030203" pitchFamily="34" charset="0"/>
              <a:cs typeface="Lato Medium" panose="020F0502020204030203" pitchFamily="34" charset="0"/>
            </a:endParaRPr>
          </a:p>
          <a:p>
            <a:r>
              <a:rPr lang="en-US" sz="1600" dirty="0">
                <a:latin typeface="Lato Medium" panose="020F0502020204030203" pitchFamily="34" charset="0"/>
                <a:ea typeface="Lato Medium" panose="020F0502020204030203" pitchFamily="34" charset="0"/>
                <a:cs typeface="Lato Medium" panose="020F0502020204030203" pitchFamily="34" charset="0"/>
              </a:rPr>
              <a:t>Haywood, J. M., R. P. Allan, J. </a:t>
            </a:r>
            <a:r>
              <a:rPr lang="en-US" sz="1600" dirty="0" err="1">
                <a:latin typeface="Lato Medium" panose="020F0502020204030203" pitchFamily="34" charset="0"/>
                <a:ea typeface="Lato Medium" panose="020F0502020204030203" pitchFamily="34" charset="0"/>
                <a:cs typeface="Lato Medium" panose="020F0502020204030203" pitchFamily="34" charset="0"/>
              </a:rPr>
              <a:t>Bornemann</a:t>
            </a:r>
            <a:r>
              <a:rPr lang="en-US" sz="1600" dirty="0">
                <a:latin typeface="Lato Medium" panose="020F0502020204030203" pitchFamily="34" charset="0"/>
                <a:ea typeface="Lato Medium" panose="020F0502020204030203" pitchFamily="34" charset="0"/>
                <a:cs typeface="Lato Medium" panose="020F0502020204030203" pitchFamily="34" charset="0"/>
              </a:rPr>
              <a:t>, P. Forster, P. N. Francis, S. Milton, G. </a:t>
            </a:r>
            <a:r>
              <a:rPr lang="en-US" sz="1600" dirty="0" err="1">
                <a:latin typeface="Lato Medium" panose="020F0502020204030203" pitchFamily="34" charset="0"/>
                <a:ea typeface="Lato Medium" panose="020F0502020204030203" pitchFamily="34" charset="0"/>
                <a:cs typeface="Lato Medium" panose="020F0502020204030203" pitchFamily="34" charset="0"/>
              </a:rPr>
              <a:t>Rädel</a:t>
            </a:r>
            <a:r>
              <a:rPr lang="en-US" sz="1600" dirty="0">
                <a:latin typeface="Lato Medium" panose="020F0502020204030203" pitchFamily="34" charset="0"/>
                <a:ea typeface="Lato Medium" panose="020F0502020204030203" pitchFamily="34" charset="0"/>
                <a:cs typeface="Lato Medium" panose="020F0502020204030203" pitchFamily="34" charset="0"/>
              </a:rPr>
              <a:t>, A. Rap, K. P. Shine, and R. Thorpe (2009), </a:t>
            </a:r>
            <a:r>
              <a:rPr lang="en-US" sz="1600" dirty="0">
                <a:latin typeface="Lato Medium" panose="020F0502020204030203" pitchFamily="34" charset="0"/>
                <a:ea typeface="Lato Medium" panose="020F0502020204030203" pitchFamily="34" charset="0"/>
                <a:cs typeface="Lato Medium" panose="020F0502020204030203" pitchFamily="34" charset="0"/>
                <a:hlinkClick r:id="rId2"/>
              </a:rPr>
              <a:t>A case study of the radiative forcing of persistent contrails evolving into contrail-induced cirrus</a:t>
            </a:r>
            <a:r>
              <a:rPr lang="en-US" sz="1600" dirty="0">
                <a:latin typeface="Lato Medium" panose="020F0502020204030203" pitchFamily="34" charset="0"/>
                <a:ea typeface="Lato Medium" panose="020F0502020204030203" pitchFamily="34" charset="0"/>
                <a:cs typeface="Lato Medium" panose="020F0502020204030203" pitchFamily="34" charset="0"/>
              </a:rPr>
              <a:t>, J. </a:t>
            </a:r>
            <a:r>
              <a:rPr lang="en-US" sz="1600" dirty="0" err="1">
                <a:latin typeface="Lato Medium" panose="020F0502020204030203" pitchFamily="34" charset="0"/>
                <a:ea typeface="Lato Medium" panose="020F0502020204030203" pitchFamily="34" charset="0"/>
                <a:cs typeface="Lato Medium" panose="020F0502020204030203" pitchFamily="34" charset="0"/>
              </a:rPr>
              <a:t>Geophys</a:t>
            </a:r>
            <a:r>
              <a:rPr lang="en-US" sz="1600" dirty="0">
                <a:latin typeface="Lato Medium" panose="020F0502020204030203" pitchFamily="34" charset="0"/>
                <a:ea typeface="Lato Medium" panose="020F0502020204030203" pitchFamily="34" charset="0"/>
                <a:cs typeface="Lato Medium" panose="020F0502020204030203" pitchFamily="34" charset="0"/>
              </a:rPr>
              <a:t>. Res., 114, D24201, doi:10.1029/2009JD012650.</a:t>
            </a:r>
            <a:endParaRPr lang="en-US" sz="1600"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2808" y="1566565"/>
            <a:ext cx="3540651" cy="4437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3976" y="6106889"/>
            <a:ext cx="10544049" cy="276999"/>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https://weathermodificationhistory.com/volcanic-eruption-highlights-contrail-conundrum/</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0989" y="2826439"/>
            <a:ext cx="1930117" cy="1917865"/>
          </a:xfrm>
          <a:prstGeom prst="rect">
            <a:avLst/>
          </a:prstGeom>
        </p:spPr>
      </p:pic>
    </p:spTree>
    <p:extLst>
      <p:ext uri="{BB962C8B-B14F-4D97-AF65-F5344CB8AC3E}">
        <p14:creationId xmlns:p14="http://schemas.microsoft.com/office/powerpoint/2010/main" val="2686766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a:cs typeface="Segoe UI Semibold" panose="020B0702040204020203" pitchFamily="34" charset="0"/>
              </a:rPr>
              <a:t>CARBON BLACK </a:t>
            </a:r>
            <a:r>
              <a:rPr lang="en-US" sz="4400" b="1" dirty="0" smtClean="0">
                <a:cs typeface="Segoe UI Semibold" panose="020B0702040204020203" pitchFamily="34" charset="0"/>
              </a:rPr>
              <a:t>DUST &amp; SOOT</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 HISTORY LESSON - 2011</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38</a:t>
            </a:fld>
            <a:endParaRPr lang="en-US" dirty="0">
              <a:solidFill>
                <a:schemeClr val="tx1"/>
              </a:solidFill>
            </a:endParaRPr>
          </a:p>
        </p:txBody>
      </p:sp>
      <p:sp>
        <p:nvSpPr>
          <p:cNvPr id="6" name="TextBox 5"/>
          <p:cNvSpPr txBox="1"/>
          <p:nvPr/>
        </p:nvSpPr>
        <p:spPr>
          <a:xfrm>
            <a:off x="5571620" y="1477049"/>
            <a:ext cx="5886953" cy="4616648"/>
          </a:xfrm>
          <a:prstGeom prst="rect">
            <a:avLst/>
          </a:prstGeom>
          <a:noFill/>
        </p:spPr>
        <p:txBody>
          <a:bodyPr wrap="square" rtlCol="0">
            <a:spAutoFit/>
          </a:bodyPr>
          <a:lstStyle/>
          <a:p>
            <a:r>
              <a:rPr lang="en-US" sz="2800" dirty="0" smtClean="0">
                <a:latin typeface="Lato Black" panose="020F0502020204030203" pitchFamily="34" charset="0"/>
                <a:ea typeface="Lato Black" panose="020F0502020204030203" pitchFamily="34" charset="0"/>
                <a:cs typeface="Lato Black" panose="020F0502020204030203" pitchFamily="34" charset="0"/>
              </a:rPr>
              <a:t>Cirrus Clouds &gt; Greenhouse Gases</a:t>
            </a:r>
            <a:endParaRPr lang="en-US" sz="2800" dirty="0">
              <a:latin typeface="Lato Black" panose="020F0502020204030203" pitchFamily="34" charset="0"/>
              <a:ea typeface="Lato Black" panose="020F0502020204030203" pitchFamily="34" charset="0"/>
              <a:cs typeface="Lato Black" panose="020F0502020204030203" pitchFamily="34" charset="0"/>
            </a:endParaRPr>
          </a:p>
          <a:p>
            <a:endParaRPr lang="en-US" sz="1600" dirty="0">
              <a:latin typeface="Lato Medium" panose="020F0502020204030203" pitchFamily="34" charset="0"/>
              <a:ea typeface="Lato Medium" panose="020F0502020204030203" pitchFamily="34" charset="0"/>
              <a:cs typeface="Lato Medium" panose="020F0502020204030203" pitchFamily="34" charset="0"/>
            </a:endParaRPr>
          </a:p>
          <a:p>
            <a:r>
              <a:rPr lang="en-US" dirty="0" smtClean="0">
                <a:latin typeface="Lato Medium" panose="020F0502020204030203" pitchFamily="34" charset="0"/>
                <a:ea typeface="Lato Medium" panose="020F0502020204030203" pitchFamily="34" charset="0"/>
                <a:cs typeface="Lato Medium" panose="020F0502020204030203" pitchFamily="34" charset="0"/>
              </a:rPr>
              <a:t>“</a:t>
            </a:r>
            <a:r>
              <a:rPr lang="en-US" dirty="0">
                <a:latin typeface="Lato Medium" panose="020F0502020204030203" pitchFamily="34" charset="0"/>
                <a:ea typeface="Lato Medium" panose="020F0502020204030203" pitchFamily="34" charset="0"/>
                <a:cs typeface="Lato Medium" panose="020F0502020204030203" pitchFamily="34" charset="0"/>
              </a:rPr>
              <a:t>Contrails formed by aircraft can evolve into cirrus clouds indistinguishable from those formed naturally. These </a:t>
            </a:r>
            <a:r>
              <a:rPr lang="en-US" dirty="0">
                <a:latin typeface="Lato Black" panose="020F0502020204030203" pitchFamily="34" charset="0"/>
                <a:ea typeface="Lato Black" panose="020F0502020204030203" pitchFamily="34" charset="0"/>
                <a:cs typeface="Lato Black" panose="020F0502020204030203" pitchFamily="34" charset="0"/>
              </a:rPr>
              <a:t>‘spreading contrails’ may be causing </a:t>
            </a:r>
            <a:r>
              <a:rPr lang="en-US" u="sng" dirty="0">
                <a:latin typeface="Lato Black" panose="020F0502020204030203" pitchFamily="34" charset="0"/>
                <a:ea typeface="Lato Black" panose="020F0502020204030203" pitchFamily="34" charset="0"/>
                <a:cs typeface="Lato Black" panose="020F0502020204030203" pitchFamily="34" charset="0"/>
              </a:rPr>
              <a:t>more climate warming</a:t>
            </a:r>
            <a:r>
              <a:rPr lang="en-US" dirty="0">
                <a:latin typeface="Lato Black" panose="020F0502020204030203" pitchFamily="34" charset="0"/>
                <a:ea typeface="Lato Black" panose="020F0502020204030203" pitchFamily="34" charset="0"/>
                <a:cs typeface="Lato Black" panose="020F0502020204030203" pitchFamily="34" charset="0"/>
              </a:rPr>
              <a:t> today than all the carbon dioxide emitted by aircraft since the start of </a:t>
            </a:r>
            <a:r>
              <a:rPr lang="en-US" dirty="0" smtClean="0">
                <a:latin typeface="Lato Black" panose="020F0502020204030203" pitchFamily="34" charset="0"/>
                <a:ea typeface="Lato Black" panose="020F0502020204030203" pitchFamily="34" charset="0"/>
                <a:cs typeface="Lato Black" panose="020F0502020204030203" pitchFamily="34" charset="0"/>
              </a:rPr>
              <a:t>aviation.</a:t>
            </a:r>
            <a:r>
              <a:rPr lang="en-US"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2000" b="1" dirty="0">
              <a:latin typeface="Lato Medium" panose="020F0502020204030203" pitchFamily="34" charset="0"/>
              <a:ea typeface="Lato Medium" panose="020F0502020204030203" pitchFamily="34" charset="0"/>
              <a:cs typeface="Lato Medium" panose="020F0502020204030203" pitchFamily="34" charset="0"/>
            </a:endParaRPr>
          </a:p>
          <a:p>
            <a:r>
              <a:rPr lang="en-US" sz="1200" dirty="0">
                <a:latin typeface="Lato Medium" panose="020F0502020204030203" pitchFamily="34" charset="0"/>
                <a:ea typeface="Lato Medium" panose="020F0502020204030203" pitchFamily="34" charset="0"/>
                <a:cs typeface="Lato Medium" panose="020F0502020204030203" pitchFamily="34" charset="0"/>
              </a:rPr>
              <a:t>Both ground- and satellite-based cloud observations have suggested a small but noticeable increase in cirrus cloud cover in regions of high air-traffic density relative to adjacent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regions. </a:t>
            </a:r>
            <a:r>
              <a:rPr lang="en-US" sz="1200" dirty="0">
                <a:latin typeface="Lato Medium" panose="020F0502020204030203" pitchFamily="34" charset="0"/>
                <a:ea typeface="Lato Medium" panose="020F0502020204030203" pitchFamily="34" charset="0"/>
                <a:cs typeface="Lato Medium" panose="020F0502020204030203" pitchFamily="34" charset="0"/>
              </a:rPr>
              <a:t>However, contrail spreading is not the only mechanism that could explain this increase. It has also been suggested that aircraft-emitted aerosols could serve as ice nuclei and facilitate the formation of cirrus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cloud. </a:t>
            </a:r>
            <a:r>
              <a:rPr lang="en-US" sz="1200" dirty="0">
                <a:latin typeface="Lato Medium" panose="020F0502020204030203" pitchFamily="34" charset="0"/>
                <a:ea typeface="Lato Medium" panose="020F0502020204030203" pitchFamily="34" charset="0"/>
                <a:cs typeface="Lato Medium" panose="020F0502020204030203" pitchFamily="34" charset="0"/>
              </a:rPr>
              <a:t>To understand the impact of aviation on climate, it is necessary to quantify the importance of these two mechanisms.</a:t>
            </a:r>
            <a:endParaRPr lang="en-US" sz="1200" b="1"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2000" b="1" dirty="0">
              <a:latin typeface="Lato Medium" panose="020F0502020204030203" pitchFamily="34" charset="0"/>
              <a:ea typeface="Lato Medium" panose="020F0502020204030203" pitchFamily="34" charset="0"/>
              <a:cs typeface="Lato Medium" panose="020F0502020204030203" pitchFamily="34" charset="0"/>
            </a:endParaRPr>
          </a:p>
          <a:p>
            <a:r>
              <a:rPr lang="en-US" dirty="0" smtClean="0">
                <a:latin typeface="Lato Medium" panose="020F0502020204030203" pitchFamily="34" charset="0"/>
                <a:ea typeface="Lato Medium" panose="020F0502020204030203" pitchFamily="34" charset="0"/>
                <a:cs typeface="Lato Medium" panose="020F0502020204030203" pitchFamily="34" charset="0"/>
              </a:rPr>
              <a:t>Boucher</a:t>
            </a:r>
            <a:r>
              <a:rPr lang="en-US" dirty="0">
                <a:latin typeface="Lato Medium" panose="020F0502020204030203" pitchFamily="34" charset="0"/>
                <a:ea typeface="Lato Medium" panose="020F0502020204030203" pitchFamily="34" charset="0"/>
                <a:cs typeface="Lato Medium" panose="020F0502020204030203" pitchFamily="34" charset="0"/>
              </a:rPr>
              <a:t>, Olivier. </a:t>
            </a:r>
            <a:r>
              <a:rPr lang="en-US" dirty="0">
                <a:latin typeface="Lato Medium" panose="020F0502020204030203" pitchFamily="34" charset="0"/>
                <a:ea typeface="Lato Medium" panose="020F0502020204030203" pitchFamily="34" charset="0"/>
                <a:cs typeface="Lato Medium" panose="020F0502020204030203" pitchFamily="34" charset="0"/>
                <a:hlinkClick r:id="rId2"/>
              </a:rPr>
              <a:t>"Atmospheric science: Seeing through contrails."</a:t>
            </a:r>
            <a:r>
              <a:rPr lang="en-US" dirty="0">
                <a:latin typeface="Lato Medium" panose="020F0502020204030203" pitchFamily="34" charset="0"/>
                <a:ea typeface="Lato Medium" panose="020F0502020204030203" pitchFamily="34" charset="0"/>
                <a:cs typeface="Lato Medium" panose="020F0502020204030203" pitchFamily="34" charset="0"/>
              </a:rPr>
              <a:t> </a:t>
            </a:r>
            <a:r>
              <a:rPr lang="en-US" i="1" dirty="0">
                <a:latin typeface="Lato Medium" panose="020F0502020204030203" pitchFamily="34" charset="0"/>
                <a:ea typeface="Lato Medium" panose="020F0502020204030203" pitchFamily="34" charset="0"/>
                <a:cs typeface="Lato Medium" panose="020F0502020204030203" pitchFamily="34" charset="0"/>
              </a:rPr>
              <a:t>Nature Climate Change</a:t>
            </a:r>
            <a:r>
              <a:rPr lang="en-US" dirty="0">
                <a:latin typeface="Lato Medium" panose="020F0502020204030203" pitchFamily="34" charset="0"/>
                <a:ea typeface="Lato Medium" panose="020F0502020204030203" pitchFamily="34" charset="0"/>
                <a:cs typeface="Lato Medium" panose="020F0502020204030203" pitchFamily="34" charset="0"/>
              </a:rPr>
              <a:t> 1.1 (2011): 24</a:t>
            </a:r>
            <a:r>
              <a:rPr lang="en-US" dirty="0" smtClean="0">
                <a:latin typeface="Lato Medium" panose="020F0502020204030203" pitchFamily="34" charset="0"/>
                <a:ea typeface="Lato Medium" panose="020F0502020204030203" pitchFamily="34" charset="0"/>
                <a:cs typeface="Lato Medium" panose="020F0502020204030203" pitchFamily="34" charset="0"/>
              </a:rPr>
              <a:t>. - </a:t>
            </a:r>
            <a:r>
              <a:rPr lang="en-US" dirty="0" smtClean="0">
                <a:latin typeface="Lato Medium" panose="020F0502020204030203" pitchFamily="34" charset="0"/>
                <a:ea typeface="Lato Medium" panose="020F0502020204030203" pitchFamily="34" charset="0"/>
                <a:cs typeface="Lato Medium" panose="020F0502020204030203" pitchFamily="34" charset="0"/>
                <a:hlinkClick r:id="rId3" action="ppaction://hlinkfile"/>
              </a:rPr>
              <a:t>PDF</a:t>
            </a:r>
            <a:endParaRPr lang="en-US" b="1"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7547" y="1477049"/>
            <a:ext cx="4062967" cy="509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5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2212" y="0"/>
            <a:ext cx="9227577" cy="619108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39</a:t>
            </a:fld>
            <a:endParaRPr lang="en-US">
              <a:solidFill>
                <a:schemeClr val="tx1"/>
              </a:solidFill>
            </a:endParaRPr>
          </a:p>
        </p:txBody>
      </p:sp>
      <p:sp>
        <p:nvSpPr>
          <p:cNvPr id="4" name="TextBox 3"/>
          <p:cNvSpPr txBox="1"/>
          <p:nvPr/>
        </p:nvSpPr>
        <p:spPr>
          <a:xfrm>
            <a:off x="1666504" y="6107955"/>
            <a:ext cx="8858992" cy="338554"/>
          </a:xfrm>
          <a:prstGeom prst="rect">
            <a:avLst/>
          </a:prstGeom>
          <a:noFill/>
        </p:spPr>
        <p:txBody>
          <a:bodyPr wrap="square" rtlCol="0">
            <a:spAutoFit/>
          </a:bodyPr>
          <a:lstStyle/>
          <a:p>
            <a:pPr algn="ctr"/>
            <a:r>
              <a:rPr lang="en-US" sz="1600" dirty="0">
                <a:latin typeface="Lato Black" panose="020F0502020204030203" pitchFamily="34" charset="0"/>
                <a:ea typeface="Lato Black" panose="020F0502020204030203" pitchFamily="34" charset="0"/>
                <a:cs typeface="Lato Black" panose="020F0502020204030203" pitchFamily="34" charset="0"/>
                <a:hlinkClick r:id="rId2"/>
              </a:rPr>
              <a:t>https://weathermodificationhistory.com/jet-biofuel-enlisted-for-contrail-control/</a:t>
            </a:r>
            <a:endParaRPr lang="en-US" sz="16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23687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 vs. SOOT</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40633"/>
            <a:ext cx="7053940" cy="307777"/>
          </a:xfrm>
          <a:prstGeom prst="rect">
            <a:avLst/>
          </a:prstGeom>
          <a:noFill/>
        </p:spPr>
        <p:txBody>
          <a:bodyPr wrap="square" lIns="0" tIns="0" rIns="0" bIns="0" rtlCol="0">
            <a:spAutoFit/>
          </a:bodyPr>
          <a:lstStyle/>
          <a:p>
            <a:pPr algn="ctr"/>
            <a:r>
              <a:rPr lang="en-US" sz="2000" b="1" dirty="0" smtClean="0"/>
              <a:t>Military Application vs. Commercial Pollution</a:t>
            </a:r>
            <a:endParaRPr lang="en-US" sz="20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a:t>
            </a:fld>
            <a:endParaRPr lang="en-US">
              <a:solidFill>
                <a:schemeClr val="tx1"/>
              </a:solidFill>
            </a:endParaRPr>
          </a:p>
        </p:txBody>
      </p:sp>
      <p:sp>
        <p:nvSpPr>
          <p:cNvPr id="36" name="TextBox 35">
            <a:extLst>
              <a:ext uri="{FF2B5EF4-FFF2-40B4-BE49-F238E27FC236}">
                <a16:creationId xmlns="" xmlns:a16="http://schemas.microsoft.com/office/drawing/2014/main" id="{3A9A2911-BEE7-49FE-9A14-68311135F8B6}"/>
              </a:ext>
            </a:extLst>
          </p:cNvPr>
          <p:cNvSpPr txBox="1"/>
          <p:nvPr/>
        </p:nvSpPr>
        <p:spPr>
          <a:xfrm>
            <a:off x="1191901" y="1508822"/>
            <a:ext cx="4451934" cy="573972"/>
          </a:xfrm>
          <a:prstGeom prst="roundRect">
            <a:avLst>
              <a:gd name="adj" fmla="val 50000"/>
            </a:avLst>
          </a:prstGeom>
          <a:solidFill>
            <a:schemeClr val="accent1"/>
          </a:solidFill>
        </p:spPr>
        <p:txBody>
          <a:bodyPr wrap="square" lIns="0" tIns="0" rIns="0" bIns="0" rtlCol="0" anchor="ctr">
            <a:normAutofit/>
          </a:bodyPr>
          <a:lstStyle/>
          <a:p>
            <a:pPr algn="ctr"/>
            <a:r>
              <a:rPr lang="en-US" sz="2000" dirty="0" smtClean="0">
                <a:solidFill>
                  <a:schemeClr val="bg1"/>
                </a:solidFill>
              </a:rPr>
              <a:t>CARBON BLACK</a:t>
            </a:r>
            <a:endParaRPr lang="en-US" sz="2000" dirty="0">
              <a:solidFill>
                <a:schemeClr val="bg1"/>
              </a:solidFill>
            </a:endParaRPr>
          </a:p>
        </p:txBody>
      </p:sp>
      <p:sp>
        <p:nvSpPr>
          <p:cNvPr id="38" name="TextBox 37">
            <a:extLst>
              <a:ext uri="{FF2B5EF4-FFF2-40B4-BE49-F238E27FC236}">
                <a16:creationId xmlns="" xmlns:a16="http://schemas.microsoft.com/office/drawing/2014/main" id="{BE4FAEAA-4902-4B0F-BA86-A411C2221F0D}"/>
              </a:ext>
            </a:extLst>
          </p:cNvPr>
          <p:cNvSpPr txBox="1"/>
          <p:nvPr/>
        </p:nvSpPr>
        <p:spPr>
          <a:xfrm>
            <a:off x="6548165" y="1508822"/>
            <a:ext cx="4451934" cy="573972"/>
          </a:xfrm>
          <a:prstGeom prst="roundRect">
            <a:avLst>
              <a:gd name="adj" fmla="val 50000"/>
            </a:avLst>
          </a:prstGeom>
          <a:solidFill>
            <a:schemeClr val="accent2"/>
          </a:solidFill>
        </p:spPr>
        <p:txBody>
          <a:bodyPr wrap="square" lIns="0" tIns="0" rIns="0" bIns="0" rtlCol="0" anchor="ctr">
            <a:normAutofit/>
          </a:bodyPr>
          <a:lstStyle/>
          <a:p>
            <a:pPr algn="ctr"/>
            <a:r>
              <a:rPr lang="en-US" sz="2000" dirty="0" smtClean="0">
                <a:solidFill>
                  <a:schemeClr val="bg1"/>
                </a:solidFill>
              </a:rPr>
              <a:t>SOOT</a:t>
            </a:r>
            <a:endParaRPr lang="en-US" sz="2000" dirty="0">
              <a:solidFill>
                <a:schemeClr val="bg1"/>
              </a:solidFill>
            </a:endParaRPr>
          </a:p>
        </p:txBody>
      </p:sp>
      <p:sp>
        <p:nvSpPr>
          <p:cNvPr id="15" name="Rectangle 14">
            <a:extLst>
              <a:ext uri="{FF2B5EF4-FFF2-40B4-BE49-F238E27FC236}">
                <a16:creationId xmlns="" xmlns:a16="http://schemas.microsoft.com/office/drawing/2014/main" id="{3651DE9A-455F-4527-BB8C-1466F0954EB0}"/>
              </a:ext>
            </a:extLst>
          </p:cNvPr>
          <p:cNvSpPr/>
          <p:nvPr/>
        </p:nvSpPr>
        <p:spPr>
          <a:xfrm>
            <a:off x="1474768" y="2082794"/>
            <a:ext cx="3886200" cy="3904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A1C59336-44C5-4939-9732-D7E88A93B03E}"/>
              </a:ext>
            </a:extLst>
          </p:cNvPr>
          <p:cNvSpPr/>
          <p:nvPr/>
        </p:nvSpPr>
        <p:spPr>
          <a:xfrm>
            <a:off x="6831032" y="2082794"/>
            <a:ext cx="3886200" cy="3904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CEED9218-9740-4941-B575-BA91226132E1}"/>
              </a:ext>
            </a:extLst>
          </p:cNvPr>
          <p:cNvSpPr txBox="1"/>
          <p:nvPr/>
        </p:nvSpPr>
        <p:spPr>
          <a:xfrm>
            <a:off x="1633685" y="3503283"/>
            <a:ext cx="3621785" cy="984885"/>
          </a:xfrm>
          <a:prstGeom prst="rect">
            <a:avLst/>
          </a:prstGeom>
          <a:noFill/>
        </p:spPr>
        <p:txBody>
          <a:bodyPr wrap="square" lIns="0" tIns="0" rIns="0" bIns="0" rtlCol="0">
            <a:spAutoFit/>
          </a:bodyPr>
          <a:lstStyle/>
          <a:p>
            <a:pPr marL="171450" indent="-171450">
              <a:buClr>
                <a:schemeClr val="accent1"/>
              </a:buClr>
              <a:buFont typeface="Calibri Light" panose="020F0302020204030204" pitchFamily="34" charset="0"/>
              <a:buChar char="›"/>
            </a:pPr>
            <a:r>
              <a:rPr lang="en-US" sz="1600" b="1" dirty="0" smtClean="0"/>
              <a:t>Military Use - Weather Warfare:</a:t>
            </a:r>
          </a:p>
          <a:p>
            <a:pPr marL="285750" indent="-285750">
              <a:buClr>
                <a:schemeClr val="accent1"/>
              </a:buClr>
              <a:buFont typeface="Arial" panose="020B0604020202020204" pitchFamily="34" charset="0"/>
              <a:buChar char="•"/>
            </a:pPr>
            <a:r>
              <a:rPr lang="en-US" sz="1600" dirty="0"/>
              <a:t>Increase Cirrus Cloud Cover</a:t>
            </a:r>
          </a:p>
          <a:p>
            <a:pPr marL="285750" indent="-285750">
              <a:buClr>
                <a:schemeClr val="accent1"/>
              </a:buClr>
              <a:buFont typeface="Arial" panose="020B0604020202020204" pitchFamily="34" charset="0"/>
              <a:buChar char="•"/>
            </a:pPr>
            <a:r>
              <a:rPr lang="en-US" sz="1600" dirty="0" smtClean="0"/>
              <a:t>Increase/decrease precipitation</a:t>
            </a:r>
          </a:p>
          <a:p>
            <a:pPr marL="285750" indent="-285750">
              <a:buClr>
                <a:schemeClr val="accent1"/>
              </a:buClr>
              <a:buFont typeface="Arial" panose="020B0604020202020204" pitchFamily="34" charset="0"/>
              <a:buChar char="•"/>
            </a:pPr>
            <a:r>
              <a:rPr lang="en-US" sz="1600" dirty="0" smtClean="0"/>
              <a:t>Dissipate Fog</a:t>
            </a:r>
            <a:endParaRPr lang="en-US" sz="1600" dirty="0"/>
          </a:p>
        </p:txBody>
      </p:sp>
      <p:sp>
        <p:nvSpPr>
          <p:cNvPr id="63" name="TextBox 62">
            <a:extLst>
              <a:ext uri="{FF2B5EF4-FFF2-40B4-BE49-F238E27FC236}">
                <a16:creationId xmlns="" xmlns:a16="http://schemas.microsoft.com/office/drawing/2014/main" id="{3FB65C0D-3EF7-4A21-9885-A15C2E15DFB2}"/>
              </a:ext>
            </a:extLst>
          </p:cNvPr>
          <p:cNvSpPr txBox="1"/>
          <p:nvPr/>
        </p:nvSpPr>
        <p:spPr>
          <a:xfrm>
            <a:off x="1633685" y="4638481"/>
            <a:ext cx="3557987" cy="1969770"/>
          </a:xfrm>
          <a:prstGeom prst="rect">
            <a:avLst/>
          </a:prstGeom>
          <a:noFill/>
        </p:spPr>
        <p:txBody>
          <a:bodyPr wrap="square" lIns="0" tIns="0" rIns="0" bIns="0" rtlCol="0">
            <a:spAutoFit/>
          </a:bodyPr>
          <a:lstStyle/>
          <a:p>
            <a:pPr marL="171450" indent="-171450">
              <a:buClr>
                <a:schemeClr val="accent1"/>
              </a:buClr>
              <a:buFont typeface="Calibri Light" panose="020F0302020204030204" pitchFamily="34" charset="0"/>
              <a:buChar char="›"/>
            </a:pPr>
            <a:r>
              <a:rPr lang="en-US" sz="1600" b="1" dirty="0" smtClean="0"/>
              <a:t>Scientific – Weather Modification:</a:t>
            </a:r>
          </a:p>
          <a:p>
            <a:pPr marL="285750" indent="-285750">
              <a:buClr>
                <a:schemeClr val="accent1"/>
              </a:buClr>
              <a:buFont typeface="Arial" panose="020B0604020202020204" pitchFamily="34" charset="0"/>
              <a:buChar char="•"/>
            </a:pPr>
            <a:r>
              <a:rPr lang="en-US" sz="1600" dirty="0" smtClean="0"/>
              <a:t>Hurricane Modification</a:t>
            </a:r>
          </a:p>
          <a:p>
            <a:pPr marL="285750" indent="-285750">
              <a:buClr>
                <a:schemeClr val="accent1"/>
              </a:buClr>
              <a:buFont typeface="Arial" panose="020B0604020202020204" pitchFamily="34" charset="0"/>
              <a:buChar char="•"/>
            </a:pPr>
            <a:r>
              <a:rPr lang="en-US" sz="1600" dirty="0"/>
              <a:t>Increase/decrease precipitation</a:t>
            </a:r>
          </a:p>
          <a:p>
            <a:pPr marL="285750" indent="-285750">
              <a:buClr>
                <a:schemeClr val="accent1"/>
              </a:buClr>
              <a:buFont typeface="Arial" panose="020B0604020202020204" pitchFamily="34" charset="0"/>
              <a:buChar char="•"/>
            </a:pPr>
            <a:r>
              <a:rPr lang="en-US" sz="1600" dirty="0"/>
              <a:t>Increase Cirrus Cloud Cover</a:t>
            </a:r>
          </a:p>
          <a:p>
            <a:pPr marL="285750" indent="-285750">
              <a:buClr>
                <a:schemeClr val="accent1"/>
              </a:buClr>
              <a:buFont typeface="Arial" panose="020B0604020202020204" pitchFamily="34" charset="0"/>
              <a:buChar char="•"/>
            </a:pPr>
            <a:r>
              <a:rPr lang="en-US" sz="1600" dirty="0"/>
              <a:t>Dissipate Fog</a:t>
            </a:r>
          </a:p>
          <a:p>
            <a:pPr marL="285750" indent="-285750">
              <a:buClr>
                <a:schemeClr val="accent1"/>
              </a:buClr>
              <a:buFont typeface="Arial" panose="020B0604020202020204" pitchFamily="34" charset="0"/>
              <a:buChar char="•"/>
            </a:pPr>
            <a:endParaRPr lang="en-US" sz="1600" dirty="0" smtClean="0"/>
          </a:p>
          <a:p>
            <a:pPr marL="285750" indent="-285750">
              <a:buClr>
                <a:schemeClr val="accent1"/>
              </a:buClr>
              <a:buFont typeface="Arial" panose="020B0604020202020204" pitchFamily="34" charset="0"/>
              <a:buChar char="•"/>
            </a:pPr>
            <a:endParaRPr lang="en-US" sz="1600" dirty="0" smtClean="0"/>
          </a:p>
          <a:p>
            <a:pPr marL="171450" indent="-171450">
              <a:buClr>
                <a:schemeClr val="accent1"/>
              </a:buClr>
              <a:buFont typeface="Calibri Light" panose="020F0302020204030204" pitchFamily="34" charset="0"/>
              <a:buChar char="›"/>
            </a:pPr>
            <a:endParaRPr lang="en-US" sz="1600" dirty="0"/>
          </a:p>
        </p:txBody>
      </p:sp>
      <p:sp>
        <p:nvSpPr>
          <p:cNvPr id="65" name="TextBox 64">
            <a:extLst>
              <a:ext uri="{FF2B5EF4-FFF2-40B4-BE49-F238E27FC236}">
                <a16:creationId xmlns="" xmlns:a16="http://schemas.microsoft.com/office/drawing/2014/main" id="{E43F80FF-A472-4ACE-9D65-E20D128A8CA7}"/>
              </a:ext>
            </a:extLst>
          </p:cNvPr>
          <p:cNvSpPr txBox="1"/>
          <p:nvPr/>
        </p:nvSpPr>
        <p:spPr>
          <a:xfrm>
            <a:off x="7097734" y="3641512"/>
            <a:ext cx="3352796" cy="2215991"/>
          </a:xfrm>
          <a:prstGeom prst="rect">
            <a:avLst/>
          </a:prstGeom>
          <a:noFill/>
        </p:spPr>
        <p:txBody>
          <a:bodyPr wrap="square" lIns="0" tIns="0" rIns="0" bIns="0" rtlCol="0">
            <a:spAutoFit/>
          </a:bodyPr>
          <a:lstStyle/>
          <a:p>
            <a:pPr marL="171450" indent="-171450">
              <a:buClr>
                <a:schemeClr val="accent2"/>
              </a:buClr>
              <a:buFont typeface="Calibri Light" panose="020F0302020204030204" pitchFamily="34" charset="0"/>
              <a:buChar char="›"/>
            </a:pPr>
            <a:r>
              <a:rPr lang="en-US" sz="1600" b="1" dirty="0" smtClean="0"/>
              <a:t>Commercial Aviation – Weather Modification &amp; Geoengineering</a:t>
            </a:r>
          </a:p>
          <a:p>
            <a:pPr marL="285750" indent="-285750">
              <a:buClr>
                <a:schemeClr val="accent2"/>
              </a:buClr>
              <a:buFont typeface="Arial" panose="020B0604020202020204" pitchFamily="34" charset="0"/>
              <a:buChar char="•"/>
            </a:pPr>
            <a:r>
              <a:rPr lang="en-US" sz="1600" dirty="0" smtClean="0"/>
              <a:t>Increase Cirrus Cloud Cover</a:t>
            </a:r>
          </a:p>
          <a:p>
            <a:pPr marL="285750" indent="-285750">
              <a:buClr>
                <a:schemeClr val="accent2"/>
              </a:buClr>
              <a:buFont typeface="Arial" panose="020B0604020202020204" pitchFamily="34" charset="0"/>
              <a:buChar char="•"/>
            </a:pPr>
            <a:r>
              <a:rPr lang="en-US" sz="1600" dirty="0" smtClean="0"/>
              <a:t>Alter Rainfall Patterns</a:t>
            </a:r>
          </a:p>
          <a:p>
            <a:pPr marL="285750" indent="-285750">
              <a:buClr>
                <a:schemeClr val="accent2"/>
              </a:buClr>
              <a:buFont typeface="Arial" panose="020B0604020202020204" pitchFamily="34" charset="0"/>
              <a:buChar char="•"/>
            </a:pPr>
            <a:r>
              <a:rPr lang="en-US" sz="1600" dirty="0" smtClean="0"/>
              <a:t>Affects Solar Radiation: cools by day, traps heat by night</a:t>
            </a:r>
          </a:p>
          <a:p>
            <a:pPr marL="285750" indent="-285750">
              <a:buClr>
                <a:schemeClr val="accent2"/>
              </a:buClr>
              <a:buFont typeface="Arial" panose="020B0604020202020204" pitchFamily="34" charset="0"/>
              <a:buChar char="•"/>
            </a:pPr>
            <a:r>
              <a:rPr lang="en-US" sz="1600" dirty="0" smtClean="0"/>
              <a:t>Contains metals, coated in sulfur dioxide and sulfuric acid</a:t>
            </a:r>
          </a:p>
          <a:p>
            <a:pPr marL="171450" indent="-171450">
              <a:buClr>
                <a:schemeClr val="accent2"/>
              </a:buClr>
              <a:buFont typeface="Calibri Light" panose="020F0302020204030204" pitchFamily="34" charset="0"/>
              <a:buChar char="›"/>
            </a:pPr>
            <a:endParaRPr lang="en-US" sz="1600" dirty="0"/>
          </a:p>
        </p:txBody>
      </p:sp>
      <p:graphicFrame>
        <p:nvGraphicFramePr>
          <p:cNvPr id="19" name="Chart 18">
            <a:extLst>
              <a:ext uri="{FF2B5EF4-FFF2-40B4-BE49-F238E27FC236}">
                <a16:creationId xmlns="" xmlns:a16="http://schemas.microsoft.com/office/drawing/2014/main" id="{2FEC55E2-F673-447E-B25E-14B47E6E85EF}"/>
              </a:ext>
            </a:extLst>
          </p:cNvPr>
          <p:cNvGraphicFramePr/>
          <p:nvPr>
            <p:extLst>
              <p:ext uri="{D42A27DB-BD31-4B8C-83A1-F6EECF244321}">
                <p14:modId xmlns:p14="http://schemas.microsoft.com/office/powerpoint/2010/main" val="70485649"/>
              </p:ext>
            </p:extLst>
          </p:nvPr>
        </p:nvGraphicFramePr>
        <p:xfrm>
          <a:off x="2211368" y="2115627"/>
          <a:ext cx="2413000" cy="1293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0" name="Chart 69">
            <a:extLst>
              <a:ext uri="{FF2B5EF4-FFF2-40B4-BE49-F238E27FC236}">
                <a16:creationId xmlns="" xmlns:a16="http://schemas.microsoft.com/office/drawing/2014/main" id="{0AB395F3-77D2-421A-BB52-0C510FF17A45}"/>
              </a:ext>
            </a:extLst>
          </p:cNvPr>
          <p:cNvGraphicFramePr/>
          <p:nvPr>
            <p:extLst>
              <p:ext uri="{D42A27DB-BD31-4B8C-83A1-F6EECF244321}">
                <p14:modId xmlns:p14="http://schemas.microsoft.com/office/powerpoint/2010/main" val="2232775330"/>
              </p:ext>
            </p:extLst>
          </p:nvPr>
        </p:nvGraphicFramePr>
        <p:xfrm>
          <a:off x="7567632" y="2115627"/>
          <a:ext cx="2413000" cy="1293555"/>
        </p:xfrm>
        <a:graphic>
          <a:graphicData uri="http://schemas.openxmlformats.org/drawingml/2006/chart">
            <c:chart xmlns:c="http://schemas.openxmlformats.org/drawingml/2006/chart" xmlns:r="http://schemas.openxmlformats.org/officeDocument/2006/relationships" r:id="rId3"/>
          </a:graphicData>
        </a:graphic>
      </p:graphicFrame>
      <p:sp>
        <p:nvSpPr>
          <p:cNvPr id="20" name="Oval 19">
            <a:extLst>
              <a:ext uri="{FF2B5EF4-FFF2-40B4-BE49-F238E27FC236}">
                <a16:creationId xmlns="" xmlns:a16="http://schemas.microsoft.com/office/drawing/2014/main" id="{59BA06AA-9571-46C0-87FA-01E6D743ACDB}"/>
              </a:ext>
            </a:extLst>
          </p:cNvPr>
          <p:cNvSpPr/>
          <p:nvPr/>
        </p:nvSpPr>
        <p:spPr>
          <a:xfrm>
            <a:off x="1244563" y="1565603"/>
            <a:ext cx="460410" cy="460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D87FEE97-6D61-4778-8C4E-D1AA49AFABD7}"/>
              </a:ext>
            </a:extLst>
          </p:cNvPr>
          <p:cNvSpPr/>
          <p:nvPr/>
        </p:nvSpPr>
        <p:spPr>
          <a:xfrm>
            <a:off x="6600827" y="1565603"/>
            <a:ext cx="460410" cy="460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CV News\CONTENT\POWERPOINT\Carbon Black Dust - The Chemtrail Secret for Geoengineering, Weather Warfare, and Ozone Destruction\fighter-j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0838" y="1638413"/>
            <a:ext cx="380857" cy="3046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V News\CONTENT\POWERPOINT\Carbon Black Dust - The Chemtrail Secret for Geoengineering, Weather Warfare, and Ozone Destruction\pla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2339" y="1622085"/>
            <a:ext cx="386980" cy="34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2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1278" y="1515105"/>
            <a:ext cx="6388143" cy="474120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cs typeface="Segoe UI Semibold" panose="020B0702040204020203" pitchFamily="34" charset="0"/>
              </a:rPr>
              <a:t>BIOFUELS FOR CONTRAIL CONTROL</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ADDING ALUMINUM NANO-PARTICLES TO JET FUEL</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40</a:t>
            </a:fld>
            <a:endParaRPr lang="en-US">
              <a:solidFill>
                <a:schemeClr val="tx1"/>
              </a:solidFill>
            </a:endParaRPr>
          </a:p>
        </p:txBody>
      </p:sp>
      <p:sp>
        <p:nvSpPr>
          <p:cNvPr id="6" name="TextBox 5"/>
          <p:cNvSpPr txBox="1"/>
          <p:nvPr/>
        </p:nvSpPr>
        <p:spPr>
          <a:xfrm>
            <a:off x="263236" y="1365281"/>
            <a:ext cx="5569528" cy="5478423"/>
          </a:xfrm>
          <a:prstGeom prst="rect">
            <a:avLst/>
          </a:prstGeom>
          <a:noFill/>
        </p:spPr>
        <p:txBody>
          <a:bodyPr wrap="square" rtlCol="0">
            <a:spAutoFit/>
          </a:bodyPr>
          <a:lstStyle/>
          <a:p>
            <a:r>
              <a:rPr lang="en-US" sz="1200" dirty="0">
                <a:latin typeface="Lato Medium" panose="020F0502020204030203" pitchFamily="34" charset="0"/>
                <a:ea typeface="Lato Medium" panose="020F0502020204030203" pitchFamily="34" charset="0"/>
                <a:cs typeface="Lato Medium" panose="020F0502020204030203" pitchFamily="34" charset="0"/>
              </a:rPr>
              <a:t>Why add nanoparticles? The idea, says lead author R. B. </a:t>
            </a:r>
            <a:r>
              <a:rPr lang="en-US" sz="1200" dirty="0" err="1">
                <a:latin typeface="Lato Medium" panose="020F0502020204030203" pitchFamily="34" charset="0"/>
                <a:ea typeface="Lato Medium" panose="020F0502020204030203" pitchFamily="34" charset="0"/>
                <a:cs typeface="Lato Medium" panose="020F0502020204030203" pitchFamily="34" charset="0"/>
              </a:rPr>
              <a:t>Anand</a:t>
            </a:r>
            <a:r>
              <a:rPr lang="en-US" sz="1200" dirty="0">
                <a:latin typeface="Lato Medium" panose="020F0502020204030203" pitchFamily="34" charset="0"/>
                <a:ea typeface="Lato Medium" panose="020F0502020204030203" pitchFamily="34" charset="0"/>
                <a:cs typeface="Lato Medium" panose="020F0502020204030203" pitchFamily="34" charset="0"/>
              </a:rPr>
              <a:t>, an associate professor of mechanical engineering at the National Institute of Technology in Tiruchirappalli, India, is that because of their high surface-to-volume ratio, the nanoparticles—which, in the study, had an average diameter of 51 billionths of a meter—have more reactive surfaces, allowing them to act as more efficient chemical catalysts, thus increasing fuel combustion. The presence of the particles also increases fuel–air mixing in the fuel, which leads to more complete burning. In the study, </a:t>
            </a:r>
            <a:r>
              <a:rPr lang="en-US" sz="1200" dirty="0" err="1">
                <a:latin typeface="Lato Medium" panose="020F0502020204030203" pitchFamily="34" charset="0"/>
                <a:ea typeface="Lato Medium" panose="020F0502020204030203" pitchFamily="34" charset="0"/>
                <a:cs typeface="Lato Medium" panose="020F0502020204030203" pitchFamily="34" charset="0"/>
              </a:rPr>
              <a:t>Anand</a:t>
            </a:r>
            <a:r>
              <a:rPr lang="en-US" sz="1200" dirty="0">
                <a:latin typeface="Lato Medium" panose="020F0502020204030203" pitchFamily="34" charset="0"/>
                <a:ea typeface="Lato Medium" panose="020F0502020204030203" pitchFamily="34" charset="0"/>
                <a:cs typeface="Lato Medium" panose="020F0502020204030203" pitchFamily="34" charset="0"/>
              </a:rPr>
              <a:t> and co-author J. </a:t>
            </a:r>
            <a:r>
              <a:rPr lang="en-US" sz="1200" dirty="0" err="1">
                <a:latin typeface="Lato Medium" panose="020F0502020204030203" pitchFamily="34" charset="0"/>
                <a:ea typeface="Lato Medium" panose="020F0502020204030203" pitchFamily="34" charset="0"/>
                <a:cs typeface="Lato Medium" panose="020F0502020204030203" pitchFamily="34" charset="0"/>
              </a:rPr>
              <a:t>Sadhik</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dirty="0" err="1">
                <a:latin typeface="Lato Medium" panose="020F0502020204030203" pitchFamily="34" charset="0"/>
                <a:ea typeface="Lato Medium" panose="020F0502020204030203" pitchFamily="34" charset="0"/>
                <a:cs typeface="Lato Medium" panose="020F0502020204030203" pitchFamily="34" charset="0"/>
              </a:rPr>
              <a:t>Basha</a:t>
            </a:r>
            <a:r>
              <a:rPr lang="en-US" sz="1200" dirty="0">
                <a:latin typeface="Lato Medium" panose="020F0502020204030203" pitchFamily="34" charset="0"/>
                <a:ea typeface="Lato Medium" panose="020F0502020204030203" pitchFamily="34" charset="0"/>
                <a:cs typeface="Lato Medium" panose="020F0502020204030203" pitchFamily="34" charset="0"/>
              </a:rPr>
              <a:t> first used a mechanical agitator to create an emulsion consisting of </a:t>
            </a:r>
            <a:r>
              <a:rPr lang="en-US" sz="1600" dirty="0" err="1">
                <a:latin typeface="Lato Black" panose="020F0502020204030203" pitchFamily="34" charset="0"/>
                <a:ea typeface="Lato Black" panose="020F0502020204030203" pitchFamily="34" charset="0"/>
                <a:cs typeface="Lato Black" panose="020F0502020204030203" pitchFamily="34" charset="0"/>
              </a:rPr>
              <a:t>jatropha</a:t>
            </a:r>
            <a:r>
              <a:rPr lang="en-US" sz="1600" dirty="0">
                <a:latin typeface="Lato Black" panose="020F0502020204030203" pitchFamily="34" charset="0"/>
                <a:ea typeface="Lato Black" panose="020F0502020204030203" pitchFamily="34" charset="0"/>
                <a:cs typeface="Lato Black" panose="020F0502020204030203" pitchFamily="34" charset="0"/>
              </a:rPr>
              <a:t> biodiesel (a fuel derived from the crushed seeds of the </a:t>
            </a:r>
            <a:r>
              <a:rPr lang="en-US" sz="1600" dirty="0" err="1">
                <a:latin typeface="Lato Black" panose="020F0502020204030203" pitchFamily="34" charset="0"/>
                <a:ea typeface="Lato Black" panose="020F0502020204030203" pitchFamily="34" charset="0"/>
                <a:cs typeface="Lato Black" panose="020F0502020204030203" pitchFamily="34" charset="0"/>
              </a:rPr>
              <a:t>jatropha</a:t>
            </a:r>
            <a:r>
              <a:rPr lang="en-US" sz="1600" dirty="0">
                <a:latin typeface="Lato Black" panose="020F0502020204030203" pitchFamily="34" charset="0"/>
                <a:ea typeface="Lato Black" panose="020F0502020204030203" pitchFamily="34" charset="0"/>
                <a:cs typeface="Lato Black" panose="020F0502020204030203" pitchFamily="34" charset="0"/>
              </a:rPr>
              <a:t> plant), water, and a surfactant, then blended in different proportions of alumina nanoparticles</a:t>
            </a:r>
            <a:r>
              <a:rPr lang="en-US" sz="1600" dirty="0" smtClean="0">
                <a:latin typeface="Lato Black" panose="020F0502020204030203" pitchFamily="34" charset="0"/>
                <a:ea typeface="Lato Black" panose="020F0502020204030203" pitchFamily="34" charset="0"/>
                <a:cs typeface="Lato Black" panose="020F0502020204030203" pitchFamily="34" charset="0"/>
              </a:rPr>
              <a:t>.</a:t>
            </a:r>
            <a:br>
              <a:rPr lang="en-US" sz="1600" dirty="0" smtClean="0">
                <a:latin typeface="Lato Black" panose="020F0502020204030203" pitchFamily="34" charset="0"/>
                <a:ea typeface="Lato Black" panose="020F0502020204030203" pitchFamily="34" charset="0"/>
                <a:cs typeface="Lato Black" panose="020F0502020204030203" pitchFamily="34" charset="0"/>
              </a:rPr>
            </a:br>
            <a:r>
              <a:rPr lang="en-US" sz="1600" dirty="0" smtClean="0">
                <a:latin typeface="Lato Black" panose="020F0502020204030203" pitchFamily="34" charset="0"/>
                <a:ea typeface="Lato Black" panose="020F0502020204030203" pitchFamily="34" charset="0"/>
                <a:cs typeface="Lato Black" panose="020F0502020204030203" pitchFamily="34" charset="0"/>
              </a:rPr>
              <a:t/>
            </a:r>
            <a:br>
              <a:rPr lang="en-US" sz="1600" dirty="0" smtClean="0">
                <a:latin typeface="Lato Black" panose="020F0502020204030203" pitchFamily="34" charset="0"/>
                <a:ea typeface="Lato Black" panose="020F0502020204030203" pitchFamily="34" charset="0"/>
                <a:cs typeface="Lato Black" panose="020F0502020204030203" pitchFamily="34" charset="0"/>
              </a:rPr>
            </a:br>
            <a:r>
              <a:rPr lang="en-US" sz="1200" dirty="0" smtClean="0">
                <a:latin typeface="Lato Medium" panose="020F0502020204030203" pitchFamily="34" charset="0"/>
                <a:ea typeface="Lato Medium" panose="020F0502020204030203" pitchFamily="34" charset="0"/>
                <a:cs typeface="Lato Medium" panose="020F0502020204030203" pitchFamily="34" charset="0"/>
              </a:rPr>
              <a:t>In </a:t>
            </a:r>
            <a:r>
              <a:rPr lang="en-US" sz="1200" dirty="0">
                <a:latin typeface="Lato Medium" panose="020F0502020204030203" pitchFamily="34" charset="0"/>
                <a:ea typeface="Lato Medium" panose="020F0502020204030203" pitchFamily="34" charset="0"/>
                <a:cs typeface="Lato Medium" panose="020F0502020204030203" pitchFamily="34" charset="0"/>
              </a:rPr>
              <a:t>addition to outperforming regular biofuel, the nanoparticle-spiked fuels produced significantly lower quantities of nitrogen oxide and carbon monoxide gases, and created less smoke. The researchers are now testing other types of nanoparticles, including hollow carbon nanotubes, and investigating the effects of </a:t>
            </a:r>
            <a:r>
              <a:rPr lang="en-US" sz="1200" dirty="0" err="1">
                <a:latin typeface="Lato Medium" panose="020F0502020204030203" pitchFamily="34" charset="0"/>
                <a:ea typeface="Lato Medium" panose="020F0502020204030203" pitchFamily="34" charset="0"/>
                <a:cs typeface="Lato Medium" panose="020F0502020204030203" pitchFamily="34" charset="0"/>
              </a:rPr>
              <a:t>nano</a:t>
            </a:r>
            <a:r>
              <a:rPr lang="en-US" sz="1200" dirty="0">
                <a:latin typeface="Lato Medium" panose="020F0502020204030203" pitchFamily="34" charset="0"/>
                <a:ea typeface="Lato Medium" panose="020F0502020204030203" pitchFamily="34" charset="0"/>
                <a:cs typeface="Lato Medium" panose="020F0502020204030203" pitchFamily="34" charset="0"/>
              </a:rPr>
              <a:t>-additives to engine lubrication and cooling systems. One obstacle to the application of this kind of nanotechnology is the high cost of nanoparticle production, says </a:t>
            </a:r>
            <a:r>
              <a:rPr lang="en-US" sz="1200" dirty="0" err="1">
                <a:latin typeface="Lato Medium" panose="020F0502020204030203" pitchFamily="34" charset="0"/>
                <a:ea typeface="Lato Medium" panose="020F0502020204030203" pitchFamily="34" charset="0"/>
                <a:cs typeface="Lato Medium" panose="020F0502020204030203" pitchFamily="34" charset="0"/>
              </a:rPr>
              <a:t>Anand</a:t>
            </a:r>
            <a:r>
              <a:rPr lang="en-US" sz="1200" dirty="0">
                <a:latin typeface="Lato Medium" panose="020F0502020204030203" pitchFamily="34" charset="0"/>
                <a:ea typeface="Lato Medium" panose="020F0502020204030203" pitchFamily="34" charset="0"/>
                <a:cs typeface="Lato Medium" panose="020F0502020204030203" pitchFamily="34" charset="0"/>
              </a:rPr>
              <a:t>—who also cautions that </a:t>
            </a:r>
            <a:r>
              <a:rPr lang="en-US" sz="1400" dirty="0">
                <a:latin typeface="Lato Black" panose="020F0502020204030203" pitchFamily="34" charset="0"/>
                <a:ea typeface="Lato Black" panose="020F0502020204030203" pitchFamily="34" charset="0"/>
                <a:cs typeface="Lato Black" panose="020F0502020204030203" pitchFamily="34" charset="0"/>
              </a:rPr>
              <a:t>nanoparticles "should be used judiciously," because they tend to "entrain into human bodies</a:t>
            </a:r>
            <a:r>
              <a:rPr lang="en-US" sz="1400" dirty="0" smtClean="0">
                <a:latin typeface="Lato Black" panose="020F0502020204030203" pitchFamily="34" charset="0"/>
                <a:ea typeface="Lato Black" panose="020F0502020204030203" pitchFamily="34" charset="0"/>
                <a:cs typeface="Lato Black" panose="020F0502020204030203" pitchFamily="34" charset="0"/>
              </a:rPr>
              <a:t>.“</a:t>
            </a:r>
          </a:p>
          <a:p>
            <a:endParaRPr lang="en-US" sz="1200" b="1" dirty="0">
              <a:latin typeface="Lato Medium" panose="020F0502020204030203" pitchFamily="34" charset="0"/>
              <a:ea typeface="Lato Medium" panose="020F0502020204030203" pitchFamily="34" charset="0"/>
              <a:cs typeface="Lato Medium" panose="020F0502020204030203" pitchFamily="34" charset="0"/>
            </a:endParaRPr>
          </a:p>
          <a:p>
            <a:r>
              <a:rPr lang="en-US" sz="1200" dirty="0" err="1">
                <a:latin typeface="Lato Medium" panose="020F0502020204030203" pitchFamily="34" charset="0"/>
                <a:ea typeface="Lato Medium" panose="020F0502020204030203" pitchFamily="34" charset="0"/>
                <a:cs typeface="Lato Medium" panose="020F0502020204030203" pitchFamily="34" charset="0"/>
              </a:rPr>
              <a:t>Sadhik</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dirty="0" err="1">
                <a:latin typeface="Lato Medium" panose="020F0502020204030203" pitchFamily="34" charset="0"/>
                <a:ea typeface="Lato Medium" panose="020F0502020204030203" pitchFamily="34" charset="0"/>
                <a:cs typeface="Lato Medium" panose="020F0502020204030203" pitchFamily="34" charset="0"/>
              </a:rPr>
              <a:t>Basha</a:t>
            </a:r>
            <a:r>
              <a:rPr lang="en-US" sz="1200" dirty="0">
                <a:latin typeface="Lato Medium" panose="020F0502020204030203" pitchFamily="34" charset="0"/>
                <a:ea typeface="Lato Medium" panose="020F0502020204030203" pitchFamily="34" charset="0"/>
                <a:cs typeface="Lato Medium" panose="020F0502020204030203" pitchFamily="34" charset="0"/>
              </a:rPr>
              <a:t>, J., and R. B. </a:t>
            </a:r>
            <a:r>
              <a:rPr lang="en-US" sz="1200" dirty="0" err="1">
                <a:latin typeface="Lato Medium" panose="020F0502020204030203" pitchFamily="34" charset="0"/>
                <a:ea typeface="Lato Medium" panose="020F0502020204030203" pitchFamily="34" charset="0"/>
                <a:cs typeface="Lato Medium" panose="020F0502020204030203" pitchFamily="34" charset="0"/>
              </a:rPr>
              <a:t>Anand</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"Role of </a:t>
            </a:r>
            <a:r>
              <a:rPr lang="en-US" sz="1200" dirty="0" err="1">
                <a:latin typeface="Lato Black" panose="020F0502020204030203" pitchFamily="34" charset="0"/>
                <a:ea typeface="Lato Black" panose="020F0502020204030203" pitchFamily="34" charset="0"/>
                <a:cs typeface="Lato Black" panose="020F0502020204030203" pitchFamily="34" charset="0"/>
                <a:hlinkClick r:id="rId4"/>
              </a:rPr>
              <a:t>nanoadditive</a:t>
            </a: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 blended biodiesel emulsion fuel on the working characteristics of a diesel engine."</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i="1" dirty="0">
                <a:latin typeface="Lato Medium" panose="020F0502020204030203" pitchFamily="34" charset="0"/>
                <a:ea typeface="Lato Medium" panose="020F0502020204030203" pitchFamily="34" charset="0"/>
                <a:cs typeface="Lato Medium" panose="020F0502020204030203" pitchFamily="34" charset="0"/>
              </a:rPr>
              <a:t>Journal of Renewable and Sustainable energy</a:t>
            </a:r>
            <a:r>
              <a:rPr lang="en-US" sz="1200" dirty="0">
                <a:latin typeface="Lato Medium" panose="020F0502020204030203" pitchFamily="34" charset="0"/>
                <a:ea typeface="Lato Medium" panose="020F0502020204030203" pitchFamily="34" charset="0"/>
                <a:cs typeface="Lato Medium" panose="020F0502020204030203" pitchFamily="34" charset="0"/>
              </a:rPr>
              <a:t> 3.2 (2011): 023106.</a:t>
            </a:r>
            <a:endParaRPr lang="en-US" sz="1200" b="1" dirty="0" smtClean="0">
              <a:latin typeface="Lato Medium" panose="020F0502020204030203" pitchFamily="34" charset="0"/>
              <a:ea typeface="Lato Medium" panose="020F0502020204030203" pitchFamily="34" charset="0"/>
              <a:cs typeface="Lato Medium" panose="020F0502020204030203" pitchFamily="34" charset="0"/>
            </a:endParaRPr>
          </a:p>
          <a:p>
            <a:endParaRPr lang="en-US" sz="12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9237116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Lato Black" panose="020F0502020204030203" pitchFamily="34" charset="0"/>
                <a:ea typeface="Lato Black" panose="020F0502020204030203" pitchFamily="34" charset="0"/>
                <a:cs typeface="Lato Black" panose="020F0502020204030203" pitchFamily="34" charset="0"/>
              </a:rPr>
              <a:t>ACTIVISTS FIGHT BACK</a:t>
            </a:r>
            <a:endParaRPr lang="en-US" sz="4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latin typeface="Lato Black" panose="020F0502020204030203" pitchFamily="34" charset="0"/>
                <a:ea typeface="Lato Black" panose="020F0502020204030203" pitchFamily="34" charset="0"/>
                <a:cs typeface="Lato Black" panose="020F0502020204030203" pitchFamily="34" charset="0"/>
              </a:rPr>
              <a:t>A HISTORY LESSON – 2015 - </a:t>
            </a:r>
            <a:r>
              <a:rPr lang="en-US" sz="2400" b="1" dirty="0" smtClean="0">
                <a:latin typeface="Lato Black" panose="020F0502020204030203" pitchFamily="34" charset="0"/>
                <a:ea typeface="Lato Black" panose="020F0502020204030203" pitchFamily="34" charset="0"/>
                <a:cs typeface="Lato Black" panose="020F0502020204030203" pitchFamily="34" charset="0"/>
                <a:hlinkClick r:id="rId2"/>
              </a:rPr>
              <a:t>VIDEO</a:t>
            </a:r>
            <a:endParaRPr lang="en-US" sz="2400" b="1"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41</a:t>
            </a:fld>
            <a:endParaRPr lang="en-US">
              <a:solidFill>
                <a:schemeClr val="tx1"/>
              </a:solidFill>
            </a:endParaRPr>
          </a:p>
        </p:txBody>
      </p:sp>
      <p:sp>
        <p:nvSpPr>
          <p:cNvPr id="6" name="TextBox 5"/>
          <p:cNvSpPr txBox="1"/>
          <p:nvPr/>
        </p:nvSpPr>
        <p:spPr>
          <a:xfrm>
            <a:off x="296883" y="1477970"/>
            <a:ext cx="5799117" cy="3570208"/>
          </a:xfrm>
          <a:prstGeom prst="rect">
            <a:avLst/>
          </a:prstGeom>
          <a:noFill/>
        </p:spPr>
        <p:txBody>
          <a:bodyPr wrap="square" rtlCol="0">
            <a:spAutoFit/>
          </a:bodyPr>
          <a:lstStyle/>
          <a:p>
            <a:r>
              <a:rPr lang="en-US" sz="1600" dirty="0">
                <a:latin typeface="Lato Black" panose="020F0502020204030203" pitchFamily="34" charset="0"/>
                <a:ea typeface="Lato Black" panose="020F0502020204030203" pitchFamily="34" charset="0"/>
                <a:cs typeface="Lato Black" panose="020F0502020204030203" pitchFamily="34" charset="0"/>
              </a:rPr>
              <a:t>August 11, 2015 – </a:t>
            </a:r>
            <a:r>
              <a:rPr lang="en-US" sz="1600" b="1" dirty="0">
                <a:latin typeface="Lato Black" panose="020F0502020204030203" pitchFamily="34" charset="0"/>
                <a:ea typeface="Lato Black" panose="020F0502020204030203" pitchFamily="34" charset="0"/>
                <a:cs typeface="Lato Black" panose="020F0502020204030203" pitchFamily="34" charset="0"/>
                <a:hlinkClick r:id="rId3"/>
              </a:rPr>
              <a:t>EPA Hearing on Commercial Aircraft Emissions</a:t>
            </a:r>
            <a:endParaRPr lang="en-US" sz="1600" dirty="0">
              <a:latin typeface="Lato Black" panose="020F0502020204030203" pitchFamily="34" charset="0"/>
              <a:ea typeface="Lato Black" panose="020F0502020204030203" pitchFamily="34" charset="0"/>
              <a:cs typeface="Lato Black" panose="020F0502020204030203" pitchFamily="34" charset="0"/>
            </a:endParaRPr>
          </a:p>
          <a:p>
            <a:endParaRPr lang="en-US" sz="1200" dirty="0" smtClean="0">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latin typeface="Lato Medium" panose="020F0502020204030203" pitchFamily="34" charset="0"/>
                <a:ea typeface="Lato Medium" panose="020F0502020204030203" pitchFamily="34" charset="0"/>
                <a:cs typeface="Lato Medium" panose="020F0502020204030203" pitchFamily="34" charset="0"/>
              </a:rPr>
              <a:t>Jim </a:t>
            </a:r>
            <a:r>
              <a:rPr lang="en-US" sz="1400" dirty="0">
                <a:latin typeface="Lato Medium" panose="020F0502020204030203" pitchFamily="34" charset="0"/>
                <a:ea typeface="Lato Medium" panose="020F0502020204030203" pitchFamily="34" charset="0"/>
                <a:cs typeface="Lato Medium" panose="020F0502020204030203" pitchFamily="34" charset="0"/>
              </a:rPr>
              <a:t>Lee, Max Bliss, Patrick </a:t>
            </a:r>
            <a:r>
              <a:rPr lang="en-US" sz="1400" dirty="0" err="1">
                <a:latin typeface="Lato Medium" panose="020F0502020204030203" pitchFamily="34" charset="0"/>
                <a:ea typeface="Lato Medium" panose="020F0502020204030203" pitchFamily="34" charset="0"/>
                <a:cs typeface="Lato Medium" panose="020F0502020204030203" pitchFamily="34" charset="0"/>
              </a:rPr>
              <a:t>Roddie</a:t>
            </a:r>
            <a:r>
              <a:rPr lang="en-US" sz="1400" dirty="0">
                <a:latin typeface="Lato Medium" panose="020F0502020204030203" pitchFamily="34" charset="0"/>
                <a:ea typeface="Lato Medium" panose="020F0502020204030203" pitchFamily="34" charset="0"/>
                <a:cs typeface="Lato Medium" panose="020F0502020204030203" pitchFamily="34" charset="0"/>
              </a:rPr>
              <a:t>, Michael </a:t>
            </a:r>
            <a:r>
              <a:rPr lang="en-US" sz="1400" dirty="0" err="1">
                <a:latin typeface="Lato Medium" panose="020F0502020204030203" pitchFamily="34" charset="0"/>
                <a:ea typeface="Lato Medium" panose="020F0502020204030203" pitchFamily="34" charset="0"/>
                <a:cs typeface="Lato Medium" panose="020F0502020204030203" pitchFamily="34" charset="0"/>
              </a:rPr>
              <a:t>Saraceno</a:t>
            </a:r>
            <a:r>
              <a:rPr lang="en-US" sz="1400" dirty="0">
                <a:latin typeface="Lato Medium" panose="020F0502020204030203" pitchFamily="34" charset="0"/>
                <a:ea typeface="Lato Medium" panose="020F0502020204030203" pitchFamily="34" charset="0"/>
                <a:cs typeface="Lato Medium" panose="020F0502020204030203" pitchFamily="34" charset="0"/>
              </a:rPr>
              <a:t>, and Amanda </a:t>
            </a:r>
            <a:r>
              <a:rPr lang="en-US" sz="1400" dirty="0" err="1">
                <a:latin typeface="Lato Medium" panose="020F0502020204030203" pitchFamily="34" charset="0"/>
                <a:ea typeface="Lato Medium" panose="020F0502020204030203" pitchFamily="34" charset="0"/>
                <a:cs typeface="Lato Medium" panose="020F0502020204030203" pitchFamily="34" charset="0"/>
              </a:rPr>
              <a:t>Baise</a:t>
            </a:r>
            <a:r>
              <a:rPr lang="en-US" sz="1400" dirty="0">
                <a:latin typeface="Lato Medium" panose="020F0502020204030203" pitchFamily="34" charset="0"/>
                <a:ea typeface="Lato Medium" panose="020F0502020204030203" pitchFamily="34" charset="0"/>
                <a:cs typeface="Lato Medium" panose="020F0502020204030203" pitchFamily="34" charset="0"/>
              </a:rPr>
              <a:t> speak at the world’s first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EPA hearing </a:t>
            </a:r>
            <a:r>
              <a:rPr lang="en-US" sz="1400" dirty="0">
                <a:latin typeface="Lato Medium" panose="020F0502020204030203" pitchFamily="34" charset="0"/>
                <a:ea typeface="Lato Medium" panose="020F0502020204030203" pitchFamily="34" charset="0"/>
                <a:cs typeface="Lato Medium" panose="020F0502020204030203" pitchFamily="34" charset="0"/>
              </a:rPr>
              <a:t>on flight pollution. The Environmental Protection Agency held a public hearing its Washington, D.C., headquarters to hear from environmental groups, aircraft industry representatives, private citizens and others on their reactions to the agency’s newly-released carbon emissions standards for commercial aircraft</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400" dirty="0">
              <a:latin typeface="Lato Medium" panose="020F0502020204030203" pitchFamily="34" charset="0"/>
              <a:ea typeface="Lato Medium" panose="020F0502020204030203" pitchFamily="34" charset="0"/>
              <a:cs typeface="Lato Medium" panose="020F0502020204030203" pitchFamily="34" charset="0"/>
            </a:endParaRPr>
          </a:p>
          <a:p>
            <a:r>
              <a:rPr lang="en-US" sz="1400" dirty="0">
                <a:latin typeface="Lato Medium" panose="020F0502020204030203" pitchFamily="34" charset="0"/>
                <a:ea typeface="Lato Medium" panose="020F0502020204030203" pitchFamily="34" charset="0"/>
                <a:cs typeface="Lato Medium" panose="020F0502020204030203" pitchFamily="34" charset="0"/>
              </a:rPr>
              <a:t>Did the EPA listen to our warnings?  You </a:t>
            </a:r>
            <a:r>
              <a:rPr lang="en-US" sz="1400" dirty="0" err="1">
                <a:latin typeface="Lato Medium" panose="020F0502020204030203" pitchFamily="34" charset="0"/>
                <a:ea typeface="Lato Medium" panose="020F0502020204030203" pitchFamily="34" charset="0"/>
                <a:cs typeface="Lato Medium" panose="020F0502020204030203" pitchFamily="34" charset="0"/>
              </a:rPr>
              <a:t>betcha</a:t>
            </a:r>
            <a:r>
              <a:rPr lang="en-US" sz="1400" dirty="0">
                <a:latin typeface="Lato Medium" panose="020F0502020204030203" pitchFamily="34" charset="0"/>
                <a:ea typeface="Lato Medium" panose="020F0502020204030203" pitchFamily="34" charset="0"/>
                <a:cs typeface="Lato Medium" panose="020F0502020204030203" pitchFamily="34" charset="0"/>
              </a:rPr>
              <a:t>. So did the Obama administration, the ICAO, and the rest of the world.  Working overtime during an extremely contentious election, the Powers that Be gathered, wrote an agreement to use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biofuels for contrail control and </a:t>
            </a:r>
            <a:r>
              <a:rPr lang="en-US" sz="1400" dirty="0">
                <a:latin typeface="Lato Medium" panose="020F0502020204030203" pitchFamily="34" charset="0"/>
                <a:ea typeface="Lato Medium" panose="020F0502020204030203" pitchFamily="34" charset="0"/>
                <a:cs typeface="Lato Medium" panose="020F0502020204030203" pitchFamily="34" charset="0"/>
              </a:rPr>
              <a:t>dropped the EPA lawsuit.  Once again, the airline industry skirted the law</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78623" y="1406721"/>
            <a:ext cx="5535017" cy="3129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78623" y="4548258"/>
            <a:ext cx="5535017" cy="253916"/>
          </a:xfrm>
          <a:prstGeom prst="rect">
            <a:avLst/>
          </a:prstGeom>
          <a:noFill/>
        </p:spPr>
        <p:txBody>
          <a:bodyPr wrap="square" rtlCol="0">
            <a:spAutoFit/>
          </a:bodyPr>
          <a:lstStyle/>
          <a:p>
            <a:r>
              <a:rPr lang="en-US" sz="1050" dirty="0">
                <a:latin typeface="Lato Black" panose="020F0502020204030203" pitchFamily="34" charset="0"/>
                <a:ea typeface="Lato Black" panose="020F0502020204030203" pitchFamily="34" charset="0"/>
                <a:cs typeface="Lato Black" panose="020F0502020204030203" pitchFamily="34" charset="0"/>
                <a:hlinkClick r:id="rId5"/>
              </a:rPr>
              <a:t>https://climateviewer.com/2015/08/09/my-speech-to-the-epa-about-flight-pollution/</a:t>
            </a:r>
            <a:endParaRPr lang="en-US" sz="1050" dirty="0">
              <a:latin typeface="Lato Black" panose="020F0502020204030203" pitchFamily="34" charset="0"/>
              <a:ea typeface="Lato Black" panose="020F0502020204030203" pitchFamily="34" charset="0"/>
              <a:cs typeface="Lato Black" panose="020F0502020204030203" pitchFamily="34" charset="0"/>
            </a:endParaRPr>
          </a:p>
        </p:txBody>
      </p:sp>
      <p:sp>
        <p:nvSpPr>
          <p:cNvPr id="8" name="TextBox 7"/>
          <p:cNvSpPr txBox="1"/>
          <p:nvPr/>
        </p:nvSpPr>
        <p:spPr>
          <a:xfrm>
            <a:off x="296883" y="5023266"/>
            <a:ext cx="11516757" cy="1661993"/>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Lato Black" panose="020F0502020204030203" pitchFamily="34" charset="0"/>
                <a:ea typeface="Lato Black" panose="020F0502020204030203" pitchFamily="34" charset="0"/>
                <a:cs typeface="Lato Black" panose="020F0502020204030203" pitchFamily="34" charset="0"/>
              </a:rPr>
              <a:t>July 25, 2016 – </a:t>
            </a:r>
            <a:r>
              <a:rPr lang="en-US" sz="1600" dirty="0">
                <a:latin typeface="Lato Black" panose="020F0502020204030203" pitchFamily="34" charset="0"/>
                <a:ea typeface="Lato Black" panose="020F0502020204030203" pitchFamily="34" charset="0"/>
                <a:cs typeface="Lato Black" panose="020F0502020204030203" pitchFamily="34" charset="0"/>
                <a:hlinkClick r:id="rId6"/>
              </a:rPr>
              <a:t>BREAKING: EPA To Limit Greenhouse Gases From Airplanes</a:t>
            </a:r>
            <a:endParaRPr lang="en-US" sz="1600" dirty="0">
              <a:latin typeface="Lato Black" panose="020F0502020204030203" pitchFamily="34" charset="0"/>
              <a:ea typeface="Lato Black" panose="020F0502020204030203" pitchFamily="34" charset="0"/>
              <a:cs typeface="Lato Black" panose="020F0502020204030203" pitchFamily="34" charset="0"/>
            </a:endParaRPr>
          </a:p>
          <a:p>
            <a:pPr marL="171450" indent="-171450">
              <a:buFont typeface="Arial" panose="020B0604020202020204" pitchFamily="34" charset="0"/>
              <a:buChar char="•"/>
            </a:pPr>
            <a:r>
              <a:rPr lang="en-US" sz="1600" dirty="0">
                <a:latin typeface="Lato Black" panose="020F0502020204030203" pitchFamily="34" charset="0"/>
                <a:ea typeface="Lato Black" panose="020F0502020204030203" pitchFamily="34" charset="0"/>
                <a:cs typeface="Lato Black" panose="020F0502020204030203" pitchFamily="34" charset="0"/>
              </a:rPr>
              <a:t>July 31, 2016 – </a:t>
            </a:r>
            <a:r>
              <a:rPr lang="en-US" sz="1600" dirty="0">
                <a:latin typeface="Lato Black" panose="020F0502020204030203" pitchFamily="34" charset="0"/>
                <a:ea typeface="Lato Black" panose="020F0502020204030203" pitchFamily="34" charset="0"/>
                <a:cs typeface="Lato Black" panose="020F0502020204030203" pitchFamily="34" charset="0"/>
                <a:hlinkClick r:id="rId7"/>
              </a:rPr>
              <a:t>White House releases “Federal Alternative Jet Fuel Research and Development Strategy”</a:t>
            </a:r>
            <a:r>
              <a:rPr lang="en-US" sz="1600" dirty="0">
                <a:latin typeface="Lato Black" panose="020F0502020204030203" pitchFamily="34" charset="0"/>
                <a:ea typeface="Lato Black" panose="020F0502020204030203" pitchFamily="34" charset="0"/>
                <a:cs typeface="Lato Black" panose="020F0502020204030203" pitchFamily="34" charset="0"/>
              </a:rPr>
              <a:t> </a:t>
            </a:r>
          </a:p>
          <a:p>
            <a:pPr marL="171450" indent="-171450">
              <a:buFont typeface="Arial" panose="020B0604020202020204" pitchFamily="34" charset="0"/>
              <a:buChar char="•"/>
            </a:pPr>
            <a:r>
              <a:rPr lang="en-US" sz="1600" dirty="0">
                <a:latin typeface="Lato Black" panose="020F0502020204030203" pitchFamily="34" charset="0"/>
                <a:ea typeface="Lato Black" panose="020F0502020204030203" pitchFamily="34" charset="0"/>
                <a:cs typeface="Lato Black" panose="020F0502020204030203" pitchFamily="34" charset="0"/>
              </a:rPr>
              <a:t>September 3, 2016 – </a:t>
            </a:r>
            <a:r>
              <a:rPr lang="en-US" sz="1600" dirty="0">
                <a:latin typeface="Lato Black" panose="020F0502020204030203" pitchFamily="34" charset="0"/>
                <a:ea typeface="Lato Black" panose="020F0502020204030203" pitchFamily="34" charset="0"/>
                <a:cs typeface="Lato Black" panose="020F0502020204030203" pitchFamily="34" charset="0"/>
                <a:hlinkClick r:id="rId8"/>
              </a:rPr>
              <a:t>China, U.S. and Europe pledge support for global aviation emissions pact</a:t>
            </a:r>
            <a:endParaRPr lang="en-US" sz="1600" dirty="0">
              <a:latin typeface="Lato Black" panose="020F0502020204030203" pitchFamily="34" charset="0"/>
              <a:ea typeface="Lato Black" panose="020F0502020204030203" pitchFamily="34" charset="0"/>
              <a:cs typeface="Lato Black" panose="020F0502020204030203" pitchFamily="34" charset="0"/>
            </a:endParaRPr>
          </a:p>
          <a:p>
            <a:pPr marL="171450" indent="-171450">
              <a:buFont typeface="Arial" panose="020B0604020202020204" pitchFamily="34" charset="0"/>
              <a:buChar char="•"/>
            </a:pPr>
            <a:r>
              <a:rPr lang="en-US" sz="1600" dirty="0">
                <a:latin typeface="Lato Black" panose="020F0502020204030203" pitchFamily="34" charset="0"/>
                <a:ea typeface="Lato Black" panose="020F0502020204030203" pitchFamily="34" charset="0"/>
                <a:cs typeface="Lato Black" panose="020F0502020204030203" pitchFamily="34" charset="0"/>
              </a:rPr>
              <a:t>September 12, 2016 – </a:t>
            </a:r>
            <a:r>
              <a:rPr lang="en-US" sz="1600" dirty="0">
                <a:latin typeface="Lato Black" panose="020F0502020204030203" pitchFamily="34" charset="0"/>
                <a:ea typeface="Lato Black" panose="020F0502020204030203" pitchFamily="34" charset="0"/>
                <a:cs typeface="Lato Black" panose="020F0502020204030203" pitchFamily="34" charset="0"/>
                <a:hlinkClick r:id="rId9"/>
              </a:rPr>
              <a:t>Greens move to dismiss EPA lawsuit over airplane emissions</a:t>
            </a:r>
            <a:endParaRPr lang="en-US" sz="1600" dirty="0">
              <a:latin typeface="Lato Black" panose="020F0502020204030203" pitchFamily="34" charset="0"/>
              <a:ea typeface="Lato Black" panose="020F0502020204030203" pitchFamily="34" charset="0"/>
              <a:cs typeface="Lato Black" panose="020F0502020204030203" pitchFamily="34" charset="0"/>
            </a:endParaRPr>
          </a:p>
          <a:p>
            <a:pPr marL="171450" indent="-171450">
              <a:buFont typeface="Arial" panose="020B0604020202020204" pitchFamily="34" charset="0"/>
              <a:buChar char="•"/>
            </a:pPr>
            <a:r>
              <a:rPr lang="en-US" sz="1600" dirty="0">
                <a:latin typeface="Lato Black" panose="020F0502020204030203" pitchFamily="34" charset="0"/>
                <a:ea typeface="Lato Black" panose="020F0502020204030203" pitchFamily="34" charset="0"/>
                <a:cs typeface="Lato Black" panose="020F0502020204030203" pitchFamily="34" charset="0"/>
              </a:rPr>
              <a:t>October 10, 2017 – </a:t>
            </a:r>
            <a:r>
              <a:rPr lang="en-US" sz="1600" dirty="0">
                <a:latin typeface="Lato Black" panose="020F0502020204030203" pitchFamily="34" charset="0"/>
                <a:ea typeface="Lato Black" panose="020F0502020204030203" pitchFamily="34" charset="0"/>
                <a:cs typeface="Lato Black" panose="020F0502020204030203" pitchFamily="34" charset="0"/>
                <a:hlinkClick r:id="rId10"/>
              </a:rPr>
              <a:t>NGOs slam UN aviation agency plan for biofuels</a:t>
            </a:r>
            <a:endParaRPr lang="en-US" sz="1600" dirty="0">
              <a:latin typeface="Lato Black" panose="020F0502020204030203" pitchFamily="34" charset="0"/>
              <a:ea typeface="Lato Black" panose="020F0502020204030203" pitchFamily="34" charset="0"/>
              <a:cs typeface="Lato Black" panose="020F0502020204030203" pitchFamily="34" charset="0"/>
            </a:endParaRPr>
          </a:p>
          <a:p>
            <a:endParaRPr lang="en-US" dirty="0"/>
          </a:p>
        </p:txBody>
      </p:sp>
    </p:spTree>
    <p:extLst>
      <p:ext uri="{BB962C8B-B14F-4D97-AF65-F5344CB8AC3E}">
        <p14:creationId xmlns:p14="http://schemas.microsoft.com/office/powerpoint/2010/main" val="2238179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42</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201" y="356261"/>
            <a:ext cx="4180114" cy="2862322"/>
          </a:xfrm>
          <a:prstGeom prst="rect">
            <a:avLst/>
          </a:prstGeom>
          <a:solidFill>
            <a:schemeClr val="accent1"/>
          </a:solidFill>
        </p:spPr>
        <p:txBody>
          <a:bodyPr wrap="square" rtlCol="0">
            <a:spAutoFit/>
          </a:bodyPr>
          <a:lstStyle/>
          <a:p>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t>
            </a:r>
            <a:r>
              <a:rPr lang="en-US"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Why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is the EPA claiming that six greenhouse gases emitted from jet planes are a “threat to human health” under the Clean Air Act </a:t>
            </a:r>
            <a:r>
              <a:rPr lang="en-US"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while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doing nothing to address ongoing lawsuits over leaded aviation gasoline </a:t>
            </a:r>
            <a:r>
              <a:rPr lang="en-US"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or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the real health concerns of stakeholders worldwide: </a:t>
            </a: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cancer-causing, heavy metals in fuels and their additives, </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and </a:t>
            </a: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aviation-induced cloudiness (AIC</a:t>
            </a:r>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t>
            </a:r>
          </a:p>
        </p:txBody>
      </p:sp>
      <p:sp>
        <p:nvSpPr>
          <p:cNvPr id="6" name="TextBox 5"/>
          <p:cNvSpPr txBox="1"/>
          <p:nvPr/>
        </p:nvSpPr>
        <p:spPr>
          <a:xfrm>
            <a:off x="7315201" y="3218583"/>
            <a:ext cx="4180114" cy="1015663"/>
          </a:xfrm>
          <a:prstGeom prst="rect">
            <a:avLst/>
          </a:prstGeom>
          <a:solidFill>
            <a:schemeClr val="tx1">
              <a:alpha val="42000"/>
            </a:schemeClr>
          </a:solidFill>
        </p:spPr>
        <p:txBody>
          <a:bodyPr wrap="square" rtlCol="0" anchor="ctr">
            <a:spAutoFit/>
          </a:bodyPr>
          <a:lstStyle/>
          <a:p>
            <a:pPr algn="ctr"/>
            <a:r>
              <a:rPr lang="en-US" sz="1400" dirty="0" smtClean="0">
                <a:latin typeface="Lato Black" panose="020F0502020204030203" pitchFamily="34" charset="0"/>
                <a:ea typeface="Lato Black" panose="020F0502020204030203" pitchFamily="34" charset="0"/>
                <a:cs typeface="Lato Black" panose="020F0502020204030203" pitchFamily="34" charset="0"/>
                <a:hlinkClick r:id="rId4"/>
              </a:rPr>
              <a:t/>
            </a:r>
            <a:br>
              <a:rPr lang="en-US" sz="1400" dirty="0" smtClean="0">
                <a:latin typeface="Lato Black" panose="020F0502020204030203" pitchFamily="34" charset="0"/>
                <a:ea typeface="Lato Black" panose="020F0502020204030203" pitchFamily="34" charset="0"/>
                <a:cs typeface="Lato Black" panose="020F0502020204030203" pitchFamily="34" charset="0"/>
                <a:hlinkClick r:id="rId4"/>
              </a:rPr>
            </a:br>
            <a:r>
              <a:rPr lang="en-US" sz="1400" dirty="0" smtClean="0">
                <a:latin typeface="Lato Black" panose="020F0502020204030203" pitchFamily="34" charset="0"/>
                <a:ea typeface="Lato Black" panose="020F0502020204030203" pitchFamily="34" charset="0"/>
                <a:cs typeface="Lato Black" panose="020F0502020204030203" pitchFamily="34" charset="0"/>
                <a:hlinkClick r:id="rId4"/>
              </a:rPr>
              <a:t>https</a:t>
            </a:r>
            <a:r>
              <a:rPr lang="en-US" sz="1400" dirty="0">
                <a:latin typeface="Lato Black" panose="020F0502020204030203" pitchFamily="34" charset="0"/>
                <a:ea typeface="Lato Black" panose="020F0502020204030203" pitchFamily="34" charset="0"/>
                <a:cs typeface="Lato Black" panose="020F0502020204030203" pitchFamily="34" charset="0"/>
                <a:hlinkClick r:id="rId4"/>
              </a:rPr>
              <a:t>://climateviewer.com/2015/08/09/my-speech-to-the-epa-about-flight-pollution/</a:t>
            </a:r>
            <a:endParaRPr lang="en-US" sz="1400" dirty="0">
              <a:latin typeface="Lato Black" panose="020F0502020204030203" pitchFamily="34" charset="0"/>
              <a:ea typeface="Lato Black" panose="020F0502020204030203" pitchFamily="34" charset="0"/>
              <a:cs typeface="Lato Black" panose="020F0502020204030203" pitchFamily="34" charset="0"/>
            </a:endParaRPr>
          </a:p>
          <a:p>
            <a:endParaRPr lang="en-US" dirty="0"/>
          </a:p>
        </p:txBody>
      </p:sp>
    </p:spTree>
    <p:extLst>
      <p:ext uri="{BB962C8B-B14F-4D97-AF65-F5344CB8AC3E}">
        <p14:creationId xmlns:p14="http://schemas.microsoft.com/office/powerpoint/2010/main" val="1956038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p:nvGrpSpPr>
        <p:grpSpPr>
          <a:xfrm>
            <a:off x="814298" y="2844337"/>
            <a:ext cx="11103746" cy="1914300"/>
            <a:chOff x="814298" y="3025483"/>
            <a:chExt cx="11103746" cy="1914300"/>
          </a:xfrm>
        </p:grpSpPr>
        <p:sp>
          <p:nvSpPr>
            <p:cNvPr id="4"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TextBox 25"/>
          <p:cNvSpPr txBox="1"/>
          <p:nvPr/>
        </p:nvSpPr>
        <p:spPr>
          <a:xfrm>
            <a:off x="2659803" y="166503"/>
            <a:ext cx="6872394"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ARTIFICIAL CLOUDS</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7" name="TextBox 26"/>
          <p:cNvSpPr txBox="1"/>
          <p:nvPr/>
        </p:nvSpPr>
        <p:spPr>
          <a:xfrm>
            <a:off x="627568" y="1017653"/>
            <a:ext cx="11148740" cy="2062103"/>
          </a:xfrm>
          <a:prstGeom prst="rect">
            <a:avLst/>
          </a:prstGeom>
          <a:noFill/>
        </p:spPr>
        <p:txBody>
          <a:bodyPr wrap="square" rtlCol="0" anchor="ctr">
            <a:spAutoFit/>
          </a:bodyPr>
          <a:lstStyle/>
          <a:p>
            <a:pPr algn="ctr"/>
            <a:r>
              <a:rPr lang="en-US" sz="28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Technocrats have decided to replace natural cloud formation with technological fixes dubbed </a:t>
            </a:r>
            <a: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“Accidental Geoengineering”: </a:t>
            </a:r>
            <a:b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28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Ship Tracks and Aircraft Contrail-Induced Cirrus Clouds.</a:t>
            </a:r>
          </a:p>
          <a:p>
            <a:pPr algn="ctr"/>
            <a:endParaRPr lang="en-US" sz="2800" i="1" dirty="0">
              <a:solidFill>
                <a:srgbClr val="B0F7F4"/>
              </a:solidFill>
              <a:latin typeface="Lato Medium" panose="020F0502020204030203" pitchFamily="34" charset="0"/>
              <a:ea typeface="Lato Medium" panose="020F0502020204030203" pitchFamily="34" charset="0"/>
              <a:cs typeface="Lato Medium" panose="020F0502020204030203" pitchFamily="34" charset="0"/>
            </a:endParaRPr>
          </a:p>
          <a:p>
            <a:pPr algn="ctr"/>
            <a:endParaRPr lang="en-US" sz="1600" i="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28" name="Picture 2" descr="E:\CV News\CONTENT\Geoengineering and Breaking the Water Cycle\Airplane-Contrails-May-Be-Creating-Accidental-Geoengineering---Science---Smithsoni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607" y="2559493"/>
            <a:ext cx="5154826" cy="3822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E:\CV News\CONTENT\Geoengineering and Breaking the Water Cycle\We’re-about-to-kill-a-massive--accidental-experiment-in-reducing-global-warming---MIT-Technology-R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731" y="2559493"/>
            <a:ext cx="4907954" cy="383088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88731" y="6451654"/>
            <a:ext cx="10934701" cy="338554"/>
          </a:xfrm>
          <a:prstGeom prst="rect">
            <a:avLst/>
          </a:prstGeom>
          <a:solidFill>
            <a:schemeClr val="tx1"/>
          </a:solidFill>
        </p:spPr>
        <p:txBody>
          <a:bodyPr wrap="square" rtlCol="0">
            <a:spAutoFit/>
          </a:bodyPr>
          <a:lstStyle/>
          <a:p>
            <a:pPr algn="ctr"/>
            <a:r>
              <a:rPr lang="en-US" sz="1600" dirty="0">
                <a:solidFill>
                  <a:schemeClr val="bg1"/>
                </a:solidFill>
                <a:latin typeface="Lato Black" panose="020F0502020204030203" pitchFamily="34" charset="0"/>
                <a:ea typeface="Lato Black" panose="020F0502020204030203" pitchFamily="34" charset="0"/>
                <a:cs typeface="Lato Black" panose="020F0502020204030203" pitchFamily="34" charset="0"/>
                <a:hlinkClick r:id="rId4"/>
              </a:rPr>
              <a:t>https://climateviewer.com/2018/04/01/accidental-geoengineering-with-ship-tracks-contrails/</a:t>
            </a:r>
            <a:endParaRPr lang="en-US"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085076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08213" y="2197894"/>
            <a:ext cx="11283043" cy="123110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GEOENGINEERING</a:t>
            </a:r>
            <a:endParaRPr lang="en-US" sz="8000" dirty="0">
              <a:solidFill>
                <a:schemeClr val="bg1"/>
              </a:solidFill>
              <a:latin typeface="+mj-lt"/>
              <a:cs typeface="Segoe UI Semibold" panose="020B0702040204020203" pitchFamily="34" charset="0"/>
            </a:endParaRPr>
          </a:p>
        </p:txBody>
      </p:sp>
      <p:pic>
        <p:nvPicPr>
          <p:cNvPr id="1026"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600188"/>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51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45</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97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50660"/>
            <a:ext cx="8381996" cy="677108"/>
          </a:xfrm>
          <a:prstGeom prst="rect">
            <a:avLst/>
          </a:prstGeom>
          <a:noFill/>
        </p:spPr>
        <p:txBody>
          <a:bodyPr wrap="square" lIns="0" tIns="0" rIns="0" bIns="0" rtlCol="0" anchor="ctr">
            <a:spAutoFit/>
          </a:bodyPr>
          <a:lstStyle/>
          <a:p>
            <a:pPr algn="ctr"/>
            <a:r>
              <a:rPr lang="en-US" sz="4400" b="1" dirty="0"/>
              <a:t>DOPED JET FUEL GEOENGINEERING</a:t>
            </a: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46</a:t>
            </a:fld>
            <a:endParaRPr lang="en-US" dirty="0">
              <a:solidFill>
                <a:schemeClr val="tx1"/>
              </a:solidFill>
            </a:endParaRPr>
          </a:p>
        </p:txBody>
      </p:sp>
      <p:sp>
        <p:nvSpPr>
          <p:cNvPr id="9" name="TextBox 8"/>
          <p:cNvSpPr txBox="1"/>
          <p:nvPr/>
        </p:nvSpPr>
        <p:spPr>
          <a:xfrm>
            <a:off x="92581" y="692143"/>
            <a:ext cx="12006840" cy="5924699"/>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Lato Medium" panose="020F0502020204030203" pitchFamily="34" charset="0"/>
                <a:ea typeface="Lato Medium" panose="020F0502020204030203" pitchFamily="34" charset="0"/>
                <a:cs typeface="Lato Medium" panose="020F0502020204030203" pitchFamily="34" charset="0"/>
              </a:rPr>
              <a:t>“The particles may be seeded by dispersal from seeding aircraft; </a:t>
            </a:r>
            <a:r>
              <a:rPr lang="en-US" sz="1400" b="1" dirty="0">
                <a:latin typeface="Lato Medium" panose="020F0502020204030203" pitchFamily="34" charset="0"/>
                <a:ea typeface="Lato Medium" panose="020F0502020204030203" pitchFamily="34" charset="0"/>
                <a:cs typeface="Lato Medium" panose="020F0502020204030203" pitchFamily="34" charset="0"/>
              </a:rPr>
              <a:t>one exemplary technique may be via the jet fuel as suggested by prior work regarding the metallic particles</a:t>
            </a:r>
            <a:r>
              <a:rPr lang="en-US" sz="1400" dirty="0">
                <a:latin typeface="Lato Medium" panose="020F0502020204030203" pitchFamily="34" charset="0"/>
                <a:ea typeface="Lato Medium" panose="020F0502020204030203" pitchFamily="34" charset="0"/>
                <a:cs typeface="Lato Medium" panose="020F0502020204030203" pitchFamily="34" charset="0"/>
              </a:rPr>
              <a:t>. Once the tiny particles have been dispersed into the atmosphere, the particles may remain in suspension for up to one year</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100" dirty="0" smtClean="0">
                <a:latin typeface="Lato Medium" panose="020F0502020204030203" pitchFamily="34" charset="0"/>
                <a:ea typeface="Lato Medium" panose="020F0502020204030203" pitchFamily="34" charset="0"/>
                <a:cs typeface="Lato Medium" panose="020F0502020204030203" pitchFamily="34" charset="0"/>
              </a:rPr>
              <a:t/>
            </a:r>
            <a:br>
              <a:rPr lang="en-US" sz="11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smtClean="0">
                <a:latin typeface="Lato Medium" panose="020F0502020204030203" pitchFamily="34" charset="0"/>
                <a:ea typeface="Lato Medium" panose="020F0502020204030203" pitchFamily="34" charset="0"/>
                <a:cs typeface="Lato Medium" panose="020F0502020204030203" pitchFamily="34" charset="0"/>
              </a:rPr>
              <a:t>Chang</a:t>
            </a:r>
            <a:r>
              <a:rPr lang="en-US" sz="1100" dirty="0">
                <a:latin typeface="Lato Medium" panose="020F0502020204030203" pitchFamily="34" charset="0"/>
                <a:ea typeface="Lato Medium" panose="020F0502020204030203" pitchFamily="34" charset="0"/>
                <a:cs typeface="Lato Medium" panose="020F0502020204030203" pitchFamily="34" charset="0"/>
              </a:rPr>
              <a:t>, David B., and I-Fu Shih.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2"/>
              </a:rPr>
              <a:t>“Stratospheric </a:t>
            </a:r>
            <a:r>
              <a:rPr lang="en-US" sz="1100" dirty="0" err="1">
                <a:latin typeface="Lato Medium" panose="020F0502020204030203" pitchFamily="34" charset="0"/>
                <a:ea typeface="Lato Medium" panose="020F0502020204030203" pitchFamily="34" charset="0"/>
                <a:cs typeface="Lato Medium" panose="020F0502020204030203" pitchFamily="34" charset="0"/>
                <a:hlinkClick r:id="rId2"/>
              </a:rPr>
              <a:t>welsbach</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2"/>
              </a:rPr>
              <a:t> seeding for reduction of global warming.”</a:t>
            </a:r>
            <a:r>
              <a:rPr lang="en-US" sz="1100" dirty="0">
                <a:latin typeface="Lato Medium" panose="020F0502020204030203" pitchFamily="34" charset="0"/>
                <a:ea typeface="Lato Medium" panose="020F0502020204030203" pitchFamily="34" charset="0"/>
                <a:cs typeface="Lato Medium" panose="020F0502020204030203" pitchFamily="34" charset="0"/>
              </a:rPr>
              <a:t> U.S. Patent No. 5,003,186. 26 Mar. 1991</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p>
          <a:p>
            <a:pPr marL="171450" indent="-171450">
              <a:buFont typeface="Arial" panose="020B0604020202020204" pitchFamily="34" charset="0"/>
              <a:buChar char="•"/>
            </a:pPr>
            <a:r>
              <a:rPr lang="en-US" sz="1400" b="1" dirty="0" smtClean="0">
                <a:latin typeface="Lato Medium" panose="020F0502020204030203" pitchFamily="34" charset="0"/>
                <a:ea typeface="Lato Medium" panose="020F0502020204030203" pitchFamily="34" charset="0"/>
                <a:cs typeface="Lato Medium" panose="020F0502020204030203" pitchFamily="34" charset="0"/>
              </a:rPr>
              <a:t>“</a:t>
            </a:r>
            <a:r>
              <a:rPr lang="en-US" sz="1400" b="1" dirty="0">
                <a:latin typeface="Lato Medium" panose="020F0502020204030203" pitchFamily="34" charset="0"/>
                <a:ea typeface="Lato Medium" panose="020F0502020204030203" pitchFamily="34" charset="0"/>
                <a:cs typeface="Lato Medium" panose="020F0502020204030203" pitchFamily="34" charset="0"/>
              </a:rPr>
              <a:t>Use commuter aircraft fuels doped with aerosol generators</a:t>
            </a:r>
            <a:r>
              <a:rPr lang="en-US" sz="1400" b="1" dirty="0" smtClean="0">
                <a:latin typeface="Lato Medium" panose="020F0502020204030203" pitchFamily="34" charset="0"/>
                <a:ea typeface="Lato Medium" panose="020F0502020204030203" pitchFamily="34" charset="0"/>
                <a:cs typeface="Lato Medium" panose="020F0502020204030203" pitchFamily="34" charset="0"/>
              </a:rPr>
              <a:t>”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The </a:t>
            </a:r>
            <a:r>
              <a:rPr lang="en-US" sz="1400" dirty="0">
                <a:latin typeface="Lato Medium" panose="020F0502020204030203" pitchFamily="34" charset="0"/>
                <a:ea typeface="Lato Medium" panose="020F0502020204030203" pitchFamily="34" charset="0"/>
                <a:cs typeface="Lato Medium" panose="020F0502020204030203" pitchFamily="34" charset="0"/>
              </a:rPr>
              <a:t>only approach that might be feasible is to perform </a:t>
            </a:r>
            <a:r>
              <a:rPr lang="en-US" sz="1400" b="1" dirty="0">
                <a:latin typeface="Lato Medium" panose="020F0502020204030203" pitchFamily="34" charset="0"/>
                <a:ea typeface="Lato Medium" panose="020F0502020204030203" pitchFamily="34" charset="0"/>
                <a:cs typeface="Lato Medium" panose="020F0502020204030203" pitchFamily="34" charset="0"/>
              </a:rPr>
              <a:t>wide-area seeding with soot or carbonaceous aerosols (Carbon Black Dust)</a:t>
            </a:r>
            <a:r>
              <a:rPr lang="en-US" sz="1400" dirty="0">
                <a:latin typeface="Lato Medium" panose="020F0502020204030203" pitchFamily="34" charset="0"/>
                <a:ea typeface="Lato Medium" panose="020F0502020204030203" pitchFamily="34" charset="0"/>
                <a:cs typeface="Lato Medium" panose="020F0502020204030203" pitchFamily="34" charset="0"/>
              </a:rPr>
              <a:t> which would absorb solar radiation and warm cirrus layers enough to perhaps dissipate cirrus clouds (a semi-direct effect). This strategy would be similar to that proposed by Watts (1997) and </a:t>
            </a:r>
            <a:r>
              <a:rPr lang="en-US" sz="1400" dirty="0" err="1">
                <a:latin typeface="Lato Medium" panose="020F0502020204030203" pitchFamily="34" charset="0"/>
                <a:ea typeface="Lato Medium" panose="020F0502020204030203" pitchFamily="34" charset="0"/>
                <a:cs typeface="Lato Medium" panose="020F0502020204030203" pitchFamily="34" charset="0"/>
              </a:rPr>
              <a:t>Crutzen</a:t>
            </a:r>
            <a:r>
              <a:rPr lang="en-US" sz="1400" dirty="0">
                <a:latin typeface="Lato Medium" panose="020F0502020204030203" pitchFamily="34" charset="0"/>
                <a:ea typeface="Lato Medium" panose="020F0502020204030203" pitchFamily="34" charset="0"/>
                <a:cs typeface="Lato Medium" panose="020F0502020204030203" pitchFamily="34" charset="0"/>
              </a:rPr>
              <a:t> (2006) for implementation in the stratosphere. As noted by </a:t>
            </a:r>
            <a:r>
              <a:rPr lang="en-US" sz="1400" dirty="0" err="1">
                <a:latin typeface="Lato Medium" panose="020F0502020204030203" pitchFamily="34" charset="0"/>
                <a:ea typeface="Lato Medium" panose="020F0502020204030203" pitchFamily="34" charset="0"/>
                <a:cs typeface="Lato Medium" panose="020F0502020204030203" pitchFamily="34" charset="0"/>
              </a:rPr>
              <a:t>Crutzen</a:t>
            </a:r>
            <a:r>
              <a:rPr lang="en-US" sz="1400" dirty="0">
                <a:latin typeface="Lato Medium" panose="020F0502020204030203" pitchFamily="34" charset="0"/>
                <a:ea typeface="Lato Medium" panose="020F0502020204030203" pitchFamily="34" charset="0"/>
                <a:cs typeface="Lato Medium" panose="020F0502020204030203" pitchFamily="34" charset="0"/>
              </a:rPr>
              <a:t> (2006) </a:t>
            </a:r>
            <a:r>
              <a:rPr lang="en-US" sz="1400" b="1" dirty="0">
                <a:latin typeface="Lato Medium" panose="020F0502020204030203" pitchFamily="34" charset="0"/>
                <a:ea typeface="Lato Medium" panose="020F0502020204030203" pitchFamily="34" charset="0"/>
                <a:cs typeface="Lato Medium" panose="020F0502020204030203" pitchFamily="34" charset="0"/>
              </a:rPr>
              <a:t>only 1.7% of the mass of sulfur</a:t>
            </a:r>
            <a:r>
              <a:rPr lang="en-US" sz="1400" dirty="0">
                <a:latin typeface="Lato Medium" panose="020F0502020204030203" pitchFamily="34" charset="0"/>
                <a:ea typeface="Lato Medium" panose="020F0502020204030203" pitchFamily="34" charset="0"/>
                <a:cs typeface="Lato Medium" panose="020F0502020204030203" pitchFamily="34" charset="0"/>
              </a:rPr>
              <a:t> is needed to produce a similar magnitude of surface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cooling.</a:t>
            </a:r>
            <a:br>
              <a:rPr lang="en-US" sz="14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smtClean="0">
                <a:latin typeface="Lato Medium" panose="020F0502020204030203" pitchFamily="34" charset="0"/>
                <a:ea typeface="Lato Medium" panose="020F0502020204030203" pitchFamily="34" charset="0"/>
                <a:cs typeface="Lato Medium" panose="020F0502020204030203" pitchFamily="34" charset="0"/>
              </a:rPr>
              <a:t>Cotton</a:t>
            </a:r>
            <a:r>
              <a:rPr lang="en-US" sz="1100" dirty="0">
                <a:latin typeface="Lato Medium" panose="020F0502020204030203" pitchFamily="34" charset="0"/>
                <a:ea typeface="Lato Medium" panose="020F0502020204030203" pitchFamily="34" charset="0"/>
                <a:cs typeface="Lato Medium" panose="020F0502020204030203" pitchFamily="34" charset="0"/>
              </a:rPr>
              <a:t>, WR.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3"/>
              </a:rPr>
              <a:t>“Weather and Climate Engineering.”</a:t>
            </a:r>
            <a:r>
              <a:rPr lang="en-US" sz="1100" dirty="0">
                <a:latin typeface="Lato Medium" panose="020F0502020204030203" pitchFamily="34" charset="0"/>
                <a:ea typeface="Lato Medium" panose="020F0502020204030203" pitchFamily="34" charset="0"/>
                <a:cs typeface="Lato Medium" panose="020F0502020204030203" pitchFamily="34" charset="0"/>
              </a:rPr>
              <a:t> · 17th Conference on Planned and Inadvertent Weather Modification. (2008) </a:t>
            </a:r>
            <a:r>
              <a:rPr lang="en-US" sz="1100" dirty="0" smtClean="0">
                <a:latin typeface="Lato Medium" panose="020F0502020204030203" pitchFamily="34" charset="0"/>
                <a:ea typeface="Lato Medium" panose="020F0502020204030203" pitchFamily="34" charset="0"/>
                <a:cs typeface="Lato Medium" panose="020F0502020204030203" pitchFamily="34" charset="0"/>
                <a:hlinkClick r:id="rId4"/>
              </a:rPr>
              <a:t>VIDEO</a:t>
            </a:r>
            <a:endParaRPr lang="en-US" sz="1100" dirty="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1400" b="1" dirty="0" smtClean="0">
                <a:latin typeface="Lato Medium" panose="020F0502020204030203" pitchFamily="34" charset="0"/>
                <a:ea typeface="Lato Medium" panose="020F0502020204030203" pitchFamily="34" charset="0"/>
                <a:cs typeface="Lato Medium" panose="020F0502020204030203" pitchFamily="34" charset="0"/>
              </a:rPr>
              <a:t>A </a:t>
            </a:r>
            <a:r>
              <a:rPr lang="en-US" sz="1400" b="1" dirty="0">
                <a:latin typeface="Lato Medium" panose="020F0502020204030203" pitchFamily="34" charset="0"/>
                <a:ea typeface="Lato Medium" panose="020F0502020204030203" pitchFamily="34" charset="0"/>
                <a:cs typeface="Lato Medium" panose="020F0502020204030203" pitchFamily="34" charset="0"/>
              </a:rPr>
              <a:t>potential delivery mechanism for the seeding material is already in place: the airline industry.</a:t>
            </a:r>
            <a:r>
              <a:rPr lang="en-US" sz="1400" dirty="0">
                <a:latin typeface="Lato Medium" panose="020F0502020204030203" pitchFamily="34" charset="0"/>
                <a:ea typeface="Lato Medium" panose="020F0502020204030203" pitchFamily="34" charset="0"/>
                <a:cs typeface="Lato Medium" panose="020F0502020204030203" pitchFamily="34" charset="0"/>
              </a:rPr>
              <a:t> Since seeding aerosol residence times in the troposphere are relatively short, the climate might return to its normal state within months after stopping the geoengineering experiment. The main known drawback to this approach is that it would not stop ocean acidification. It does not have many of the drawbacks that </a:t>
            </a:r>
            <a:r>
              <a:rPr lang="en-US" sz="1400" b="1" dirty="0">
                <a:latin typeface="Lato Medium" panose="020F0502020204030203" pitchFamily="34" charset="0"/>
                <a:ea typeface="Lato Medium" panose="020F0502020204030203" pitchFamily="34" charset="0"/>
                <a:cs typeface="Lato Medium" panose="020F0502020204030203" pitchFamily="34" charset="0"/>
              </a:rPr>
              <a:t>stratospheric injection of sulfur species</a:t>
            </a:r>
            <a:r>
              <a:rPr lang="en-US" sz="1400" dirty="0">
                <a:latin typeface="Lato Medium" panose="020F0502020204030203" pitchFamily="34" charset="0"/>
                <a:ea typeface="Lato Medium" panose="020F0502020204030203" pitchFamily="34" charset="0"/>
                <a:cs typeface="Lato Medium" panose="020F0502020204030203" pitchFamily="34" charset="0"/>
              </a:rPr>
              <a:t>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 has. “</a:t>
            </a:r>
            <a:r>
              <a:rPr lang="en-US" sz="1400" b="1" dirty="0">
                <a:latin typeface="Lato Medium" panose="020F0502020204030203" pitchFamily="34" charset="0"/>
                <a:ea typeface="Lato Medium" panose="020F0502020204030203" pitchFamily="34" charset="0"/>
                <a:cs typeface="Lato Medium" panose="020F0502020204030203" pitchFamily="34" charset="0"/>
              </a:rPr>
              <a:t>dissolved or suspended in their jet fuel and later burned with the fuel</a:t>
            </a:r>
            <a:r>
              <a:rPr lang="en-US" sz="1400" dirty="0">
                <a:latin typeface="Lato Medium" panose="020F0502020204030203" pitchFamily="34" charset="0"/>
                <a:ea typeface="Lato Medium" panose="020F0502020204030203" pitchFamily="34" charset="0"/>
                <a:cs typeface="Lato Medium" panose="020F0502020204030203" pitchFamily="34" charset="0"/>
              </a:rPr>
              <a:t> to create seeding aerosol, or </a:t>
            </a:r>
            <a:r>
              <a:rPr lang="en-US" sz="1400" dirty="0" smtClean="0">
                <a:latin typeface="Lato Black" panose="020F0502020204030203" pitchFamily="34" charset="0"/>
                <a:ea typeface="Lato Black" panose="020F0502020204030203" pitchFamily="34" charset="0"/>
                <a:cs typeface="Lato Black" panose="020F0502020204030203" pitchFamily="34" charset="0"/>
              </a:rPr>
              <a:t>injected </a:t>
            </a:r>
            <a:r>
              <a:rPr lang="en-US" sz="1400" dirty="0">
                <a:latin typeface="Lato Black" panose="020F0502020204030203" pitchFamily="34" charset="0"/>
                <a:ea typeface="Lato Black" panose="020F0502020204030203" pitchFamily="34" charset="0"/>
                <a:cs typeface="Lato Black" panose="020F0502020204030203" pitchFamily="34" charset="0"/>
              </a:rPr>
              <a:t>into the hot engine exhaust</a:t>
            </a:r>
            <a:r>
              <a:rPr lang="en-US" sz="1400" dirty="0">
                <a:latin typeface="Lato Medium" panose="020F0502020204030203" pitchFamily="34" charset="0"/>
                <a:ea typeface="Lato Medium" panose="020F0502020204030203" pitchFamily="34" charset="0"/>
                <a:cs typeface="Lato Medium" panose="020F0502020204030203" pitchFamily="34" charset="0"/>
              </a:rPr>
              <a:t>, which should vaporize the seeding material, allowing it to condense as aerosol in the jet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contrail”</a:t>
            </a:r>
            <a:r>
              <a:rPr lang="en-US" sz="1100" dirty="0" smtClean="0">
                <a:latin typeface="Lato Medium" panose="020F0502020204030203" pitchFamily="34" charset="0"/>
                <a:ea typeface="Lato Medium" panose="020F0502020204030203" pitchFamily="34" charset="0"/>
                <a:cs typeface="Lato Medium" panose="020F0502020204030203" pitchFamily="34" charset="0"/>
              </a:rPr>
              <a:t/>
            </a:r>
            <a:br>
              <a:rPr lang="en-US" sz="11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smtClean="0">
                <a:latin typeface="Lato Medium" panose="020F0502020204030203" pitchFamily="34" charset="0"/>
                <a:ea typeface="Lato Medium" panose="020F0502020204030203" pitchFamily="34" charset="0"/>
                <a:cs typeface="Lato Medium" panose="020F0502020204030203" pitchFamily="34" charset="0"/>
              </a:rPr>
              <a:t>Mitchell</a:t>
            </a:r>
            <a:r>
              <a:rPr lang="en-US" sz="1100" dirty="0">
                <a:latin typeface="Lato Medium" panose="020F0502020204030203" pitchFamily="34" charset="0"/>
                <a:ea typeface="Lato Medium" panose="020F0502020204030203" pitchFamily="34" charset="0"/>
                <a:cs typeface="Lato Medium" panose="020F0502020204030203" pitchFamily="34" charset="0"/>
              </a:rPr>
              <a:t>, David L., and William Finnegan.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5"/>
              </a:rPr>
              <a:t>“Modification of cirrus clouds to reduce global warming.”</a:t>
            </a:r>
            <a:r>
              <a:rPr lang="en-US" sz="1100" dirty="0">
                <a:latin typeface="Lato Medium" panose="020F0502020204030203" pitchFamily="34" charset="0"/>
                <a:ea typeface="Lato Medium" panose="020F0502020204030203" pitchFamily="34" charset="0"/>
                <a:cs typeface="Lato Medium" panose="020F0502020204030203" pitchFamily="34" charset="0"/>
              </a:rPr>
              <a:t> Environmental Research Letters 4.4 (2009): 045102</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p>
          <a:p>
            <a:pPr marL="171450" indent="-171450">
              <a:buFont typeface="Arial" panose="020B0604020202020204" pitchFamily="34" charset="0"/>
              <a:buChar char="•"/>
            </a:pP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400" dirty="0">
                <a:latin typeface="Lato Medium" panose="020F0502020204030203" pitchFamily="34" charset="0"/>
                <a:ea typeface="Lato Medium" panose="020F0502020204030203" pitchFamily="34" charset="0"/>
                <a:cs typeface="Lato Medium" panose="020F0502020204030203" pitchFamily="34" charset="0"/>
              </a:rPr>
              <a:t>Options for dispersing gases from planes include the </a:t>
            </a:r>
            <a:r>
              <a:rPr lang="en-US" sz="1400" b="1" dirty="0">
                <a:latin typeface="Lato Medium" panose="020F0502020204030203" pitchFamily="34" charset="0"/>
                <a:ea typeface="Lato Medium" panose="020F0502020204030203" pitchFamily="34" charset="0"/>
                <a:cs typeface="Lato Medium" panose="020F0502020204030203" pitchFamily="34" charset="0"/>
              </a:rPr>
              <a:t>addition of sulfur to the fuel,</a:t>
            </a:r>
            <a:r>
              <a:rPr lang="en-US" sz="1400" dirty="0">
                <a:latin typeface="Lato Medium" panose="020F0502020204030203" pitchFamily="34" charset="0"/>
                <a:ea typeface="Lato Medium" panose="020F0502020204030203" pitchFamily="34" charset="0"/>
                <a:cs typeface="Lato Medium" panose="020F0502020204030203" pitchFamily="34" charset="0"/>
              </a:rPr>
              <a:t> which would </a:t>
            </a:r>
            <a:r>
              <a:rPr lang="en-US" sz="1400" b="1" dirty="0">
                <a:latin typeface="Lato Medium" panose="020F0502020204030203" pitchFamily="34" charset="0"/>
                <a:ea typeface="Lato Medium" panose="020F0502020204030203" pitchFamily="34" charset="0"/>
                <a:cs typeface="Lato Medium" panose="020F0502020204030203" pitchFamily="34" charset="0"/>
              </a:rPr>
              <a:t>release the aerosol through the exhaust system of the plane</a:t>
            </a:r>
            <a:r>
              <a:rPr lang="en-US" sz="1400" dirty="0">
                <a:latin typeface="Lato Medium" panose="020F0502020204030203" pitchFamily="34" charset="0"/>
                <a:ea typeface="Lato Medium" panose="020F0502020204030203" pitchFamily="34" charset="0"/>
                <a:cs typeface="Lato Medium" panose="020F0502020204030203" pitchFamily="34" charset="0"/>
              </a:rPr>
              <a:t>, or the attachment of a nozzle to release the sulfur from its own tank within the plane, which would be the better option</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br>
              <a:rPr lang="en-US" sz="14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err="1" smtClean="0">
                <a:latin typeface="Lato Medium" panose="020F0502020204030203" pitchFamily="34" charset="0"/>
                <a:ea typeface="Lato Medium" panose="020F0502020204030203" pitchFamily="34" charset="0"/>
                <a:cs typeface="Lato Medium" panose="020F0502020204030203" pitchFamily="34" charset="0"/>
              </a:rPr>
              <a:t>Robock</a:t>
            </a:r>
            <a:r>
              <a:rPr lang="en-US" sz="1100" dirty="0">
                <a:latin typeface="Lato Medium" panose="020F0502020204030203" pitchFamily="34" charset="0"/>
                <a:ea typeface="Lato Medium" panose="020F0502020204030203" pitchFamily="34" charset="0"/>
                <a:cs typeface="Lato Medium" panose="020F0502020204030203" pitchFamily="34" charset="0"/>
              </a:rPr>
              <a:t>, Alan, et al.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6"/>
              </a:rPr>
              <a:t>“Benefits, risks, and costs of stratospheric geoengineering.”</a:t>
            </a:r>
            <a:r>
              <a:rPr lang="en-US" sz="1100" dirty="0">
                <a:latin typeface="Lato Medium" panose="020F0502020204030203" pitchFamily="34" charset="0"/>
                <a:ea typeface="Lato Medium" panose="020F0502020204030203" pitchFamily="34" charset="0"/>
                <a:cs typeface="Lato Medium" panose="020F0502020204030203" pitchFamily="34" charset="0"/>
              </a:rPr>
              <a:t> Geophysical Research Letters 36.19 (2009</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p>
          <a:p>
            <a:pPr marL="171450" indent="-171450">
              <a:buFont typeface="Arial" panose="020B0604020202020204" pitchFamily="34" charset="0"/>
              <a:buChar char="•"/>
            </a:pPr>
            <a:r>
              <a:rPr lang="en-US" sz="1400" dirty="0" smtClean="0">
                <a:latin typeface="Lato Medium" panose="020F0502020204030203" pitchFamily="34" charset="0"/>
                <a:ea typeface="Lato Medium" panose="020F0502020204030203" pitchFamily="34" charset="0"/>
                <a:cs typeface="Lato Medium" panose="020F0502020204030203" pitchFamily="34" charset="0"/>
              </a:rPr>
              <a:t>Here </a:t>
            </a:r>
            <a:r>
              <a:rPr lang="en-US" sz="1400" dirty="0">
                <a:latin typeface="Lato Medium" panose="020F0502020204030203" pitchFamily="34" charset="0"/>
                <a:ea typeface="Lato Medium" panose="020F0502020204030203" pitchFamily="34" charset="0"/>
                <a:cs typeface="Lato Medium" panose="020F0502020204030203" pitchFamily="34" charset="0"/>
              </a:rPr>
              <a:t>we describe an alternate method in which aerosol is formed rapidly in the plume following </a:t>
            </a:r>
            <a:r>
              <a:rPr lang="en-US" sz="1400" b="1" dirty="0">
                <a:latin typeface="Lato Medium" panose="020F0502020204030203" pitchFamily="34" charset="0"/>
                <a:ea typeface="Lato Medium" panose="020F0502020204030203" pitchFamily="34" charset="0"/>
                <a:cs typeface="Lato Medium" panose="020F0502020204030203" pitchFamily="34" charset="0"/>
              </a:rPr>
              <a:t>injection of H2SO4 (sulfuric acid)</a:t>
            </a:r>
            <a:r>
              <a:rPr lang="en-US" sz="1400" dirty="0">
                <a:latin typeface="Lato Medium" panose="020F0502020204030203" pitchFamily="34" charset="0"/>
                <a:ea typeface="Lato Medium" panose="020F0502020204030203" pitchFamily="34" charset="0"/>
                <a:cs typeface="Lato Medium" panose="020F0502020204030203" pitchFamily="34" charset="0"/>
              </a:rPr>
              <a:t>, a condensable vapor, </a:t>
            </a:r>
            <a:r>
              <a:rPr lang="en-US" sz="1400" b="1" dirty="0">
                <a:latin typeface="Lato Medium" panose="020F0502020204030203" pitchFamily="34" charset="0"/>
                <a:ea typeface="Lato Medium" panose="020F0502020204030203" pitchFamily="34" charset="0"/>
                <a:cs typeface="Lato Medium" panose="020F0502020204030203" pitchFamily="34" charset="0"/>
              </a:rPr>
              <a:t>from an </a:t>
            </a:r>
            <a:r>
              <a:rPr lang="en-US" sz="1400" b="1" dirty="0" smtClean="0">
                <a:latin typeface="Lato Medium" panose="020F0502020204030203" pitchFamily="34" charset="0"/>
                <a:ea typeface="Lato Medium" panose="020F0502020204030203" pitchFamily="34" charset="0"/>
                <a:cs typeface="Lato Medium" panose="020F0502020204030203" pitchFamily="34" charset="0"/>
              </a:rPr>
              <a:t>aircraft</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br>
              <a:rPr lang="en-US" sz="14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smtClean="0">
                <a:latin typeface="Lato Medium" panose="020F0502020204030203" pitchFamily="34" charset="0"/>
                <a:ea typeface="Lato Medium" panose="020F0502020204030203" pitchFamily="34" charset="0"/>
                <a:cs typeface="Lato Medium" panose="020F0502020204030203" pitchFamily="34" charset="0"/>
              </a:rPr>
              <a:t>Pierce</a:t>
            </a:r>
            <a:r>
              <a:rPr lang="en-US" sz="1100" dirty="0">
                <a:latin typeface="Lato Medium" panose="020F0502020204030203" pitchFamily="34" charset="0"/>
                <a:ea typeface="Lato Medium" panose="020F0502020204030203" pitchFamily="34" charset="0"/>
                <a:cs typeface="Lato Medium" panose="020F0502020204030203" pitchFamily="34" charset="0"/>
              </a:rPr>
              <a:t>, Jeffrey R., et al.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7"/>
              </a:rPr>
              <a:t>“Efficient formation of stratospheric aerosol for climate engineering by emission of </a:t>
            </a:r>
            <a:r>
              <a:rPr lang="en-US" sz="1100" dirty="0" err="1">
                <a:latin typeface="Lato Medium" panose="020F0502020204030203" pitchFamily="34" charset="0"/>
                <a:ea typeface="Lato Medium" panose="020F0502020204030203" pitchFamily="34" charset="0"/>
                <a:cs typeface="Lato Medium" panose="020F0502020204030203" pitchFamily="34" charset="0"/>
                <a:hlinkClick r:id="rId7"/>
              </a:rPr>
              <a:t>condensible</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7"/>
              </a:rPr>
              <a:t> vapor from </a:t>
            </a:r>
            <a:r>
              <a:rPr lang="en-US" sz="1100" dirty="0" err="1">
                <a:latin typeface="Lato Medium" panose="020F0502020204030203" pitchFamily="34" charset="0"/>
                <a:ea typeface="Lato Medium" panose="020F0502020204030203" pitchFamily="34" charset="0"/>
                <a:cs typeface="Lato Medium" panose="020F0502020204030203" pitchFamily="34" charset="0"/>
                <a:hlinkClick r:id="rId7"/>
              </a:rPr>
              <a:t>aircraft.”</a:t>
            </a:r>
            <a:r>
              <a:rPr lang="en-US" sz="1100" dirty="0" err="1">
                <a:latin typeface="Lato Medium" panose="020F0502020204030203" pitchFamily="34" charset="0"/>
                <a:ea typeface="Lato Medium" panose="020F0502020204030203" pitchFamily="34" charset="0"/>
                <a:cs typeface="Lato Medium" panose="020F0502020204030203" pitchFamily="34" charset="0"/>
              </a:rPr>
              <a:t>Geophysical</a:t>
            </a:r>
            <a:r>
              <a:rPr lang="en-US" sz="1100" dirty="0">
                <a:latin typeface="Lato Medium" panose="020F0502020204030203" pitchFamily="34" charset="0"/>
                <a:ea typeface="Lato Medium" panose="020F0502020204030203" pitchFamily="34" charset="0"/>
                <a:cs typeface="Lato Medium" panose="020F0502020204030203" pitchFamily="34" charset="0"/>
              </a:rPr>
              <a:t> Research Letters 37.18 (2010</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p>
          <a:p>
            <a:pPr marL="171450" indent="-171450">
              <a:buFont typeface="Arial" panose="020B0604020202020204" pitchFamily="34" charset="0"/>
              <a:buChar char="•"/>
            </a:pP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400" dirty="0">
                <a:latin typeface="Lato Medium" panose="020F0502020204030203" pitchFamily="34" charset="0"/>
                <a:ea typeface="Lato Medium" panose="020F0502020204030203" pitchFamily="34" charset="0"/>
                <a:cs typeface="Lato Medium" panose="020F0502020204030203" pitchFamily="34" charset="0"/>
              </a:rPr>
              <a:t>Another technique examined was the use of commercial passenger aircraft flying at high altitudes to </a:t>
            </a:r>
            <a:r>
              <a:rPr lang="en-US" sz="1400" dirty="0">
                <a:latin typeface="Lato Black" panose="020F0502020204030203" pitchFamily="34" charset="0"/>
                <a:ea typeface="Lato Black" panose="020F0502020204030203" pitchFamily="34" charset="0"/>
                <a:cs typeface="Lato Black" panose="020F0502020204030203" pitchFamily="34" charset="0"/>
              </a:rPr>
              <a:t>inject </a:t>
            </a:r>
            <a:r>
              <a:rPr lang="en-US" sz="1400" dirty="0" err="1">
                <a:latin typeface="Lato Black" panose="020F0502020204030203" pitchFamily="34" charset="0"/>
                <a:ea typeface="Lato Black" panose="020F0502020204030203" pitchFamily="34" charset="0"/>
                <a:cs typeface="Lato Black" panose="020F0502020204030203" pitchFamily="34" charset="0"/>
              </a:rPr>
              <a:t>sulphate</a:t>
            </a:r>
            <a:r>
              <a:rPr lang="en-US" sz="1400" dirty="0">
                <a:latin typeface="Lato Black" panose="020F0502020204030203" pitchFamily="34" charset="0"/>
                <a:ea typeface="Lato Black" panose="020F0502020204030203" pitchFamily="34" charset="0"/>
                <a:cs typeface="Lato Black" panose="020F0502020204030203" pitchFamily="34" charset="0"/>
              </a:rPr>
              <a:t> aerosols, emitted by aviation fuel,</a:t>
            </a:r>
            <a:r>
              <a:rPr lang="en-US" sz="1400" dirty="0">
                <a:latin typeface="Lato Medium" panose="020F0502020204030203" pitchFamily="34" charset="0"/>
                <a:ea typeface="Lato Medium" panose="020F0502020204030203" pitchFamily="34" charset="0"/>
                <a:cs typeface="Lato Medium" panose="020F0502020204030203" pitchFamily="34" charset="0"/>
              </a:rPr>
              <a:t> into the stratosphere</a:t>
            </a: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100" dirty="0" smtClean="0">
                <a:latin typeface="Lato Medium" panose="020F0502020204030203" pitchFamily="34" charset="0"/>
                <a:ea typeface="Lato Medium" panose="020F0502020204030203" pitchFamily="34" charset="0"/>
                <a:cs typeface="Lato Medium" panose="020F0502020204030203" pitchFamily="34" charset="0"/>
              </a:rPr>
              <a:t/>
            </a:r>
            <a:br>
              <a:rPr lang="en-US" sz="11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err="1" smtClean="0">
                <a:latin typeface="Lato Medium" panose="020F0502020204030203" pitchFamily="34" charset="0"/>
                <a:ea typeface="Lato Medium" panose="020F0502020204030203" pitchFamily="34" charset="0"/>
                <a:cs typeface="Lato Medium" panose="020F0502020204030203" pitchFamily="34" charset="0"/>
              </a:rPr>
              <a:t>Partanen</a:t>
            </a:r>
            <a:r>
              <a:rPr lang="en-US" sz="1100" dirty="0">
                <a:latin typeface="Lato Medium" panose="020F0502020204030203" pitchFamily="34" charset="0"/>
                <a:ea typeface="Lato Medium" panose="020F0502020204030203" pitchFamily="34" charset="0"/>
                <a:cs typeface="Lato Medium" panose="020F0502020204030203" pitchFamily="34" charset="0"/>
              </a:rPr>
              <a:t>, Antti-</a:t>
            </a:r>
            <a:r>
              <a:rPr lang="en-US" sz="1100" dirty="0" err="1">
                <a:latin typeface="Lato Medium" panose="020F0502020204030203" pitchFamily="34" charset="0"/>
                <a:ea typeface="Lato Medium" panose="020F0502020204030203" pitchFamily="34" charset="0"/>
                <a:cs typeface="Lato Medium" panose="020F0502020204030203" pitchFamily="34" charset="0"/>
              </a:rPr>
              <a:t>Ilari</a:t>
            </a:r>
            <a:r>
              <a:rPr lang="en-US" sz="1100" dirty="0">
                <a:latin typeface="Lato Medium" panose="020F0502020204030203" pitchFamily="34" charset="0"/>
                <a:ea typeface="Lato Medium" panose="020F0502020204030203" pitchFamily="34" charset="0"/>
                <a:cs typeface="Lato Medium" panose="020F0502020204030203" pitchFamily="34" charset="0"/>
              </a:rPr>
              <a:t>, et al.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8"/>
              </a:rPr>
              <a:t>“Studying geoengineering with a climate model, COOL Project.”</a:t>
            </a:r>
            <a:r>
              <a:rPr lang="en-US" sz="1100" dirty="0">
                <a:latin typeface="Lato Medium" panose="020F0502020204030203" pitchFamily="34" charset="0"/>
                <a:ea typeface="Lato Medium" panose="020F0502020204030203" pitchFamily="34" charset="0"/>
                <a:cs typeface="Lato Medium" panose="020F0502020204030203" pitchFamily="34" charset="0"/>
              </a:rPr>
              <a:t> ·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9"/>
              </a:rPr>
              <a:t>Academy of Finland, Article</a:t>
            </a:r>
            <a:r>
              <a:rPr lang="en-US" sz="1100" dirty="0">
                <a:latin typeface="Lato Medium" panose="020F0502020204030203" pitchFamily="34" charset="0"/>
                <a:ea typeface="Lato Medium" panose="020F0502020204030203" pitchFamily="34" charset="0"/>
                <a:cs typeface="Lato Medium" panose="020F0502020204030203" pitchFamily="34" charset="0"/>
              </a:rPr>
              <a:t> (2014</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r>
              <a:rPr lang="en-US" sz="1100" dirty="0">
                <a:latin typeface="Lato Medium" panose="020F0502020204030203" pitchFamily="34" charset="0"/>
                <a:ea typeface="Lato Medium" panose="020F0502020204030203" pitchFamily="34" charset="0"/>
                <a:cs typeface="Lato Medium" panose="020F0502020204030203" pitchFamily="34" charset="0"/>
              </a:rPr>
              <a:t> </a:t>
            </a:r>
            <a:endParaRPr lang="en-US" sz="1100" dirty="0" smtClean="0">
              <a:latin typeface="Lato Medium" panose="020F0502020204030203" pitchFamily="34" charset="0"/>
              <a:ea typeface="Lato Medium" panose="020F0502020204030203" pitchFamily="34" charset="0"/>
              <a:cs typeface="Lato Medium" panose="020F0502020204030203" pitchFamily="34" charset="0"/>
            </a:endParaRPr>
          </a:p>
          <a:p>
            <a:pPr marL="171450" indent="-171450">
              <a:buFont typeface="Arial" panose="020B0604020202020204" pitchFamily="34" charset="0"/>
              <a:buChar char="•"/>
            </a:pPr>
            <a:r>
              <a:rPr lang="en-US" sz="1400" dirty="0" smtClean="0">
                <a:latin typeface="Lato Medium" panose="020F0502020204030203" pitchFamily="34" charset="0"/>
                <a:ea typeface="Lato Medium" panose="020F0502020204030203" pitchFamily="34" charset="0"/>
                <a:cs typeface="Lato Medium" panose="020F0502020204030203" pitchFamily="34" charset="0"/>
              </a:rPr>
              <a:t>“</a:t>
            </a:r>
            <a:r>
              <a:rPr lang="en-US" sz="1400" dirty="0">
                <a:latin typeface="Lato Black" panose="020F0502020204030203" pitchFamily="34" charset="0"/>
                <a:ea typeface="Lato Black" panose="020F0502020204030203" pitchFamily="34" charset="0"/>
                <a:cs typeface="Lato Black" panose="020F0502020204030203" pitchFamily="34" charset="0"/>
              </a:rPr>
              <a:t>Applying high FSCs (Fuel Sulfur Content) at aviation cruise altitudes </a:t>
            </a:r>
            <a:r>
              <a:rPr lang="en-US" sz="1400" dirty="0">
                <a:latin typeface="Lato Medium" panose="020F0502020204030203" pitchFamily="34" charset="0"/>
                <a:ea typeface="Lato Medium" panose="020F0502020204030203" pitchFamily="34" charset="0"/>
                <a:cs typeface="Lato Medium" panose="020F0502020204030203" pitchFamily="34" charset="0"/>
              </a:rPr>
              <a:t>combined with </a:t>
            </a:r>
            <a:r>
              <a:rPr lang="en-US" sz="1400" dirty="0">
                <a:latin typeface="Lato Black" panose="020F0502020204030203" pitchFamily="34" charset="0"/>
                <a:ea typeface="Lato Black" panose="020F0502020204030203" pitchFamily="34" charset="0"/>
                <a:cs typeface="Lato Black" panose="020F0502020204030203" pitchFamily="34" charset="0"/>
              </a:rPr>
              <a:t>ULSJ fuel (Ultra-low Sulfur Jet, Biofuel) at lower altitudes </a:t>
            </a:r>
            <a:r>
              <a:rPr lang="en-US" sz="1400" dirty="0">
                <a:latin typeface="Lato Medium" panose="020F0502020204030203" pitchFamily="34" charset="0"/>
                <a:ea typeface="Lato Medium" panose="020F0502020204030203" pitchFamily="34" charset="0"/>
                <a:cs typeface="Lato Medium" panose="020F0502020204030203" pitchFamily="34" charset="0"/>
              </a:rPr>
              <a:t>results in reduced aviation-induced mortality and increased negative RE compared to the baseline aviation </a:t>
            </a:r>
            <a:r>
              <a:rPr lang="en-US" sz="1400" dirty="0" smtClean="0">
                <a:latin typeface="Lato Medium" panose="020F0502020204030203" pitchFamily="34" charset="0"/>
                <a:ea typeface="Lato Medium" panose="020F0502020204030203" pitchFamily="34" charset="0"/>
                <a:cs typeface="Lato Medium" panose="020F0502020204030203" pitchFamily="34" charset="0"/>
              </a:rPr>
              <a:t>scenario”</a:t>
            </a:r>
            <a:br>
              <a:rPr lang="en-US" sz="1400" dirty="0" smtClean="0">
                <a:latin typeface="Lato Medium" panose="020F0502020204030203" pitchFamily="34" charset="0"/>
                <a:ea typeface="Lato Medium" panose="020F0502020204030203" pitchFamily="34" charset="0"/>
                <a:cs typeface="Lato Medium" panose="020F0502020204030203" pitchFamily="34" charset="0"/>
              </a:rPr>
            </a:br>
            <a:r>
              <a:rPr lang="en-US" sz="1100" dirty="0" smtClean="0">
                <a:latin typeface="Lato Medium" panose="020F0502020204030203" pitchFamily="34" charset="0"/>
                <a:ea typeface="Lato Medium" panose="020F0502020204030203" pitchFamily="34" charset="0"/>
                <a:cs typeface="Lato Medium" panose="020F0502020204030203" pitchFamily="34" charset="0"/>
              </a:rPr>
              <a:t>Kapadia</a:t>
            </a:r>
            <a:r>
              <a:rPr lang="en-US" sz="1100" dirty="0">
                <a:latin typeface="Lato Medium" panose="020F0502020204030203" pitchFamily="34" charset="0"/>
                <a:ea typeface="Lato Medium" panose="020F0502020204030203" pitchFamily="34" charset="0"/>
                <a:cs typeface="Lato Medium" panose="020F0502020204030203" pitchFamily="34" charset="0"/>
              </a:rPr>
              <a:t>, Z. Z., </a:t>
            </a:r>
            <a:r>
              <a:rPr lang="en-US" sz="1100" dirty="0" err="1">
                <a:latin typeface="Lato Medium" panose="020F0502020204030203" pitchFamily="34" charset="0"/>
                <a:ea typeface="Lato Medium" panose="020F0502020204030203" pitchFamily="34" charset="0"/>
                <a:cs typeface="Lato Medium" panose="020F0502020204030203" pitchFamily="34" charset="0"/>
              </a:rPr>
              <a:t>Spracklen</a:t>
            </a:r>
            <a:r>
              <a:rPr lang="en-US" sz="1100" dirty="0">
                <a:latin typeface="Lato Medium" panose="020F0502020204030203" pitchFamily="34" charset="0"/>
                <a:ea typeface="Lato Medium" panose="020F0502020204030203" pitchFamily="34" charset="0"/>
                <a:cs typeface="Lato Medium" panose="020F0502020204030203" pitchFamily="34" charset="0"/>
              </a:rPr>
              <a:t>, D. V., Arnold, S. R., </a:t>
            </a:r>
            <a:r>
              <a:rPr lang="en-US" sz="1100" dirty="0" err="1">
                <a:latin typeface="Lato Medium" panose="020F0502020204030203" pitchFamily="34" charset="0"/>
                <a:ea typeface="Lato Medium" panose="020F0502020204030203" pitchFamily="34" charset="0"/>
                <a:cs typeface="Lato Medium" panose="020F0502020204030203" pitchFamily="34" charset="0"/>
              </a:rPr>
              <a:t>Borman</a:t>
            </a:r>
            <a:r>
              <a:rPr lang="en-US" sz="1100" dirty="0">
                <a:latin typeface="Lato Medium" panose="020F0502020204030203" pitchFamily="34" charset="0"/>
                <a:ea typeface="Lato Medium" panose="020F0502020204030203" pitchFamily="34" charset="0"/>
                <a:cs typeface="Lato Medium" panose="020F0502020204030203" pitchFamily="34" charset="0"/>
              </a:rPr>
              <a:t>, D. J., Mann, G. W., Pringle, K. J., Monks, S. A., </a:t>
            </a:r>
            <a:r>
              <a:rPr lang="en-US" sz="1100" dirty="0" err="1">
                <a:latin typeface="Lato Medium" panose="020F0502020204030203" pitchFamily="34" charset="0"/>
                <a:ea typeface="Lato Medium" panose="020F0502020204030203" pitchFamily="34" charset="0"/>
                <a:cs typeface="Lato Medium" panose="020F0502020204030203" pitchFamily="34" charset="0"/>
              </a:rPr>
              <a:t>Reddington</a:t>
            </a:r>
            <a:r>
              <a:rPr lang="en-US" sz="1100" dirty="0">
                <a:latin typeface="Lato Medium" panose="020F0502020204030203" pitchFamily="34" charset="0"/>
                <a:ea typeface="Lato Medium" panose="020F0502020204030203" pitchFamily="34" charset="0"/>
                <a:cs typeface="Lato Medium" panose="020F0502020204030203" pitchFamily="34" charset="0"/>
              </a:rPr>
              <a:t>, C. L., </a:t>
            </a:r>
            <a:r>
              <a:rPr lang="en-US" sz="1100" dirty="0" err="1">
                <a:latin typeface="Lato Medium" panose="020F0502020204030203" pitchFamily="34" charset="0"/>
                <a:ea typeface="Lato Medium" panose="020F0502020204030203" pitchFamily="34" charset="0"/>
                <a:cs typeface="Lato Medium" panose="020F0502020204030203" pitchFamily="34" charset="0"/>
              </a:rPr>
              <a:t>Benduhn</a:t>
            </a:r>
            <a:r>
              <a:rPr lang="en-US" sz="1100" dirty="0">
                <a:latin typeface="Lato Medium" panose="020F0502020204030203" pitchFamily="34" charset="0"/>
                <a:ea typeface="Lato Medium" panose="020F0502020204030203" pitchFamily="34" charset="0"/>
                <a:cs typeface="Lato Medium" panose="020F0502020204030203" pitchFamily="34" charset="0"/>
              </a:rPr>
              <a:t>, F., Rap, A., Scott, C. E., Butt, E. W., and Yoshioka, M.: </a:t>
            </a:r>
            <a:r>
              <a:rPr lang="en-US" sz="1100" dirty="0">
                <a:latin typeface="Lato Medium" panose="020F0502020204030203" pitchFamily="34" charset="0"/>
                <a:ea typeface="Lato Medium" panose="020F0502020204030203" pitchFamily="34" charset="0"/>
                <a:cs typeface="Lato Medium" panose="020F0502020204030203" pitchFamily="34" charset="0"/>
                <a:hlinkClick r:id="rId10"/>
              </a:rPr>
              <a:t>Impacts of aviation fuel sulfur content on climate and human health</a:t>
            </a:r>
            <a:r>
              <a:rPr lang="en-US" sz="1100" dirty="0">
                <a:latin typeface="Lato Medium" panose="020F0502020204030203" pitchFamily="34" charset="0"/>
                <a:ea typeface="Lato Medium" panose="020F0502020204030203" pitchFamily="34" charset="0"/>
                <a:cs typeface="Lato Medium" panose="020F0502020204030203" pitchFamily="34" charset="0"/>
              </a:rPr>
              <a:t>, Atmos. Chem. Phys. Discuss., 15, 18921-18961, doi:10.5194/acpd-15-18921-2015, (2015).</a:t>
            </a:r>
          </a:p>
          <a:p>
            <a:pPr marL="171450" indent="-171450">
              <a:buFont typeface="Arial" panose="020B0604020202020204" pitchFamily="34" charset="0"/>
              <a:buChar char="•"/>
            </a:pPr>
            <a:endParaRPr lang="en-US" sz="11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393579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cs typeface="Segoe UI Semibold" panose="020B0702040204020203" pitchFamily="34" charset="0"/>
              </a:rPr>
              <a:t>DOPED JET FUEL GEOENGINEERING</a:t>
            </a:r>
            <a:endParaRPr lang="en-US" sz="4400" dirty="0">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54899"/>
            <a:ext cx="7053940" cy="369332"/>
          </a:xfrm>
          <a:prstGeom prst="rect">
            <a:avLst/>
          </a:prstGeom>
          <a:noFill/>
        </p:spPr>
        <p:txBody>
          <a:bodyPr wrap="square" lIns="0" tIns="0" rIns="0" bIns="0" rtlCol="0">
            <a:spAutoFit/>
          </a:bodyPr>
          <a:lstStyle/>
          <a:p>
            <a:pPr algn="ctr"/>
            <a:r>
              <a:rPr lang="en-US" sz="2400" b="1" dirty="0" smtClean="0"/>
              <a:t>BIOFUELS FOR CONTRAIL CONTROL – 2013-Present</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47</a:t>
            </a:fld>
            <a:endParaRPr lang="en-US" dirty="0">
              <a:solidFill>
                <a:schemeClr val="tx1"/>
              </a:solidFill>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1071" y="2959096"/>
            <a:ext cx="5562350" cy="31288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1071" y="6094577"/>
            <a:ext cx="5562350" cy="461665"/>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3"/>
              </a:rPr>
              <a:t>https://weathermodificationhistory.com/jet-biofuel-enlisted-for-contrail-control/</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88580" y="2959097"/>
            <a:ext cx="5562350" cy="31288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88580" y="6094576"/>
            <a:ext cx="5562350" cy="461665"/>
          </a:xfrm>
          <a:prstGeom prst="rect">
            <a:avLst/>
          </a:prstGeom>
          <a:noFill/>
        </p:spPr>
        <p:txBody>
          <a:bodyPr wrap="square" rtlCol="0">
            <a:spAutoFit/>
          </a:bodyPr>
          <a:lstStyle/>
          <a:p>
            <a:pPr algn="ctr"/>
            <a:r>
              <a:rPr lang="en-US" sz="1200" dirty="0">
                <a:latin typeface="Lato Black" panose="020F0502020204030203" pitchFamily="34" charset="0"/>
                <a:ea typeface="Lato Black" panose="020F0502020204030203" pitchFamily="34" charset="0"/>
                <a:cs typeface="Lato Black" panose="020F0502020204030203" pitchFamily="34" charset="0"/>
                <a:hlinkClick r:id="rId5"/>
              </a:rPr>
              <a:t>https://weathermodificationhistory.com/multidisciplinary-airborne-experiments-emission-climate-impact-alternative-jet-fuel-nd-max-eclif-2/</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9" name="TextBox 8"/>
          <p:cNvSpPr txBox="1"/>
          <p:nvPr/>
        </p:nvSpPr>
        <p:spPr>
          <a:xfrm>
            <a:off x="441071" y="1442981"/>
            <a:ext cx="11309859" cy="1138773"/>
          </a:xfrm>
          <a:prstGeom prst="rect">
            <a:avLst/>
          </a:prstGeom>
          <a:noFill/>
        </p:spPr>
        <p:txBody>
          <a:bodyPr wrap="square" rtlCol="0">
            <a:spAutoFit/>
          </a:bodyPr>
          <a:lstStyle/>
          <a:p>
            <a:r>
              <a:rPr lang="en-US" sz="2000" dirty="0">
                <a:latin typeface="Lato Medium" panose="020F0502020204030203" pitchFamily="34" charset="0"/>
                <a:ea typeface="Lato Medium" panose="020F0502020204030203" pitchFamily="34" charset="0"/>
                <a:cs typeface="Lato Medium" panose="020F0502020204030203" pitchFamily="34" charset="0"/>
              </a:rPr>
              <a:t>Three different fuel types are discussed: a low-sulfur JP-8 fuel, a 50:50 blend of JP-8 and a </a:t>
            </a:r>
            <a:r>
              <a:rPr lang="en-US" sz="2000" dirty="0" err="1">
                <a:latin typeface="Lato Medium" panose="020F0502020204030203" pitchFamily="34" charset="0"/>
                <a:ea typeface="Lato Medium" panose="020F0502020204030203" pitchFamily="34" charset="0"/>
                <a:cs typeface="Lato Medium" panose="020F0502020204030203" pitchFamily="34" charset="0"/>
              </a:rPr>
              <a:t>camelina</a:t>
            </a:r>
            <a:r>
              <a:rPr lang="en-US" sz="2000" dirty="0">
                <a:latin typeface="Lato Medium" panose="020F0502020204030203" pitchFamily="34" charset="0"/>
                <a:ea typeface="Lato Medium" panose="020F0502020204030203" pitchFamily="34" charset="0"/>
                <a:cs typeface="Lato Medium" panose="020F0502020204030203" pitchFamily="34" charset="0"/>
              </a:rPr>
              <a:t>-based HEFA </a:t>
            </a:r>
            <a:r>
              <a:rPr lang="en-US" sz="2000" dirty="0" smtClean="0">
                <a:latin typeface="Lato Medium" panose="020F0502020204030203" pitchFamily="34" charset="0"/>
                <a:ea typeface="Lato Medium" panose="020F0502020204030203" pitchFamily="34" charset="0"/>
                <a:cs typeface="Lato Medium" panose="020F0502020204030203" pitchFamily="34" charset="0"/>
              </a:rPr>
              <a:t>fuel (BIOFUEL), </a:t>
            </a:r>
            <a:r>
              <a:rPr lang="en-US" sz="2000" dirty="0">
                <a:latin typeface="Lato Medium" panose="020F0502020204030203" pitchFamily="34" charset="0"/>
                <a:ea typeface="Lato Medium" panose="020F0502020204030203" pitchFamily="34" charset="0"/>
                <a:cs typeface="Lato Medium" panose="020F0502020204030203" pitchFamily="34" charset="0"/>
              </a:rPr>
              <a:t>and the </a:t>
            </a:r>
            <a:r>
              <a:rPr lang="en-US" sz="2000" dirty="0">
                <a:latin typeface="Lato Black" panose="020F0502020204030203" pitchFamily="34" charset="0"/>
                <a:ea typeface="Lato Black" panose="020F0502020204030203" pitchFamily="34" charset="0"/>
                <a:cs typeface="Lato Black" panose="020F0502020204030203" pitchFamily="34" charset="0"/>
              </a:rPr>
              <a:t>JP-8 fuel doped with sulfur</a:t>
            </a:r>
            <a:r>
              <a:rPr lang="en-US" sz="2000" dirty="0" smtClean="0">
                <a:latin typeface="Lato Black" panose="020F0502020204030203" pitchFamily="34" charset="0"/>
                <a:ea typeface="Lato Black" panose="020F0502020204030203" pitchFamily="34" charset="0"/>
                <a:cs typeface="Lato Black" panose="020F0502020204030203" pitchFamily="34" charset="0"/>
              </a:rPr>
              <a:t>.</a:t>
            </a:r>
            <a:br>
              <a:rPr lang="en-US" sz="2000" dirty="0" smtClean="0">
                <a:latin typeface="Lato Black" panose="020F0502020204030203" pitchFamily="34" charset="0"/>
                <a:ea typeface="Lato Black" panose="020F0502020204030203" pitchFamily="34" charset="0"/>
                <a:cs typeface="Lato Black" panose="020F0502020204030203" pitchFamily="34" charset="0"/>
              </a:rPr>
            </a:br>
            <a:r>
              <a:rPr lang="en-US" sz="1400" dirty="0" smtClean="0">
                <a:latin typeface="Lato Medium" panose="020F0502020204030203" pitchFamily="34" charset="0"/>
                <a:ea typeface="Lato Medium" panose="020F0502020204030203" pitchFamily="34" charset="0"/>
                <a:cs typeface="Lato Medium" panose="020F0502020204030203" pitchFamily="34" charset="0"/>
              </a:rPr>
              <a:t>Moore</a:t>
            </a:r>
            <a:r>
              <a:rPr lang="en-US" sz="1400" dirty="0">
                <a:latin typeface="Lato Medium" panose="020F0502020204030203" pitchFamily="34" charset="0"/>
                <a:ea typeface="Lato Medium" panose="020F0502020204030203" pitchFamily="34" charset="0"/>
                <a:cs typeface="Lato Medium" panose="020F0502020204030203" pitchFamily="34" charset="0"/>
              </a:rPr>
              <a:t>, Richard H. et al. </a:t>
            </a:r>
            <a:r>
              <a:rPr lang="en-US" sz="1400" dirty="0">
                <a:latin typeface="Lato Medium" panose="020F0502020204030203" pitchFamily="34" charset="0"/>
                <a:ea typeface="Lato Medium" panose="020F0502020204030203" pitchFamily="34" charset="0"/>
                <a:cs typeface="Lato Medium" panose="020F0502020204030203" pitchFamily="34" charset="0"/>
                <a:hlinkClick r:id="rId6"/>
              </a:rPr>
              <a:t>“In-Situ Measurements of Contrail Properties Measured During the 2013-2014 ACCESS Project.”</a:t>
            </a:r>
            <a:r>
              <a:rPr lang="en-US" sz="1400" dirty="0">
                <a:latin typeface="Lato Medium" panose="020F0502020204030203" pitchFamily="34" charset="0"/>
                <a:ea typeface="Lato Medium" panose="020F0502020204030203" pitchFamily="34" charset="0"/>
                <a:cs typeface="Lato Medium" panose="020F0502020204030203" pitchFamily="34" charset="0"/>
              </a:rPr>
              <a:t> 14th Conference on Cloud Physics. (2014)</a:t>
            </a:r>
          </a:p>
        </p:txBody>
      </p:sp>
    </p:spTree>
    <p:extLst>
      <p:ext uri="{BB962C8B-B14F-4D97-AF65-F5344CB8AC3E}">
        <p14:creationId xmlns:p14="http://schemas.microsoft.com/office/powerpoint/2010/main" val="1407429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48</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71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406910"/>
            <a:ext cx="8381996" cy="677108"/>
          </a:xfrm>
          <a:prstGeom prst="rect">
            <a:avLst/>
          </a:prstGeom>
          <a:noFill/>
        </p:spPr>
        <p:txBody>
          <a:bodyPr wrap="square" lIns="0" tIns="0" rIns="0" bIns="0" rtlCol="0" anchor="ctr">
            <a:spAutoFit/>
          </a:bodyPr>
          <a:lstStyle/>
          <a:p>
            <a:pPr algn="ctr"/>
            <a:r>
              <a:rPr lang="en-US" sz="4400" b="1" dirty="0"/>
              <a:t>DOPED JET FUEL GEOENGINEERING</a:t>
            </a: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49</a:t>
            </a:fld>
            <a:endParaRPr lang="en-US" dirty="0">
              <a:solidFill>
                <a:schemeClr val="tx1"/>
              </a:solidFill>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79" y="1586403"/>
            <a:ext cx="5967471" cy="451751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421" y="1607356"/>
            <a:ext cx="5967471" cy="4475603"/>
          </a:xfrm>
          <a:prstGeom prst="rect">
            <a:avLst/>
          </a:prstGeom>
        </p:spPr>
      </p:pic>
      <p:sp>
        <p:nvSpPr>
          <p:cNvPr id="7" name="TextBox 6"/>
          <p:cNvSpPr txBox="1"/>
          <p:nvPr/>
        </p:nvSpPr>
        <p:spPr>
          <a:xfrm>
            <a:off x="526473" y="1084018"/>
            <a:ext cx="11139055" cy="369332"/>
          </a:xfrm>
          <a:prstGeom prst="rect">
            <a:avLst/>
          </a:prstGeom>
          <a:noFill/>
        </p:spPr>
        <p:txBody>
          <a:bodyPr wrap="square" rtlCol="0">
            <a:spAutoFit/>
          </a:bodyPr>
          <a:lstStyle/>
          <a:p>
            <a:pPr algn="ctr"/>
            <a:r>
              <a:rPr lang="en-US" dirty="0" smtClean="0">
                <a:latin typeface="Lato Black" panose="020F0502020204030203" pitchFamily="34" charset="0"/>
                <a:ea typeface="Lato Black" panose="020F0502020204030203" pitchFamily="34" charset="0"/>
                <a:cs typeface="Lato Black" panose="020F0502020204030203" pitchFamily="34" charset="0"/>
              </a:rPr>
              <a:t>COMPUTER MODELS DETERMINE WHEN AND WHERE TO INJECT SULFUR</a:t>
            </a:r>
            <a:endParaRPr lang="en-US"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220420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SOOT – CLOUD SEEDING</a:t>
            </a:r>
            <a:endParaRPr lang="en-US" sz="4400" dirty="0">
              <a:latin typeface="+mj-lt"/>
              <a:cs typeface="Segoe UI Semibold" panose="020B070204020402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a:t>
            </a:fld>
            <a:endParaRPr lang="en-US">
              <a:solidFill>
                <a:schemeClr val="tx1"/>
              </a:solidFill>
            </a:endParaRPr>
          </a:p>
        </p:txBody>
      </p:sp>
      <p:graphicFrame>
        <p:nvGraphicFramePr>
          <p:cNvPr id="8" name="Chart 7">
            <a:extLst>
              <a:ext uri="{FF2B5EF4-FFF2-40B4-BE49-F238E27FC236}">
                <a16:creationId xmlns="" xmlns:a16="http://schemas.microsoft.com/office/drawing/2014/main" id="{61301337-CD9C-46AC-899D-EE484BF73A26}"/>
              </a:ext>
            </a:extLst>
          </p:cNvPr>
          <p:cNvGraphicFramePr/>
          <p:nvPr>
            <p:extLst>
              <p:ext uri="{D42A27DB-BD31-4B8C-83A1-F6EECF244321}">
                <p14:modId xmlns:p14="http://schemas.microsoft.com/office/powerpoint/2010/main" val="246749486"/>
              </p:ext>
            </p:extLst>
          </p:nvPr>
        </p:nvGraphicFramePr>
        <p:xfrm>
          <a:off x="6965580" y="1914146"/>
          <a:ext cx="4356839" cy="3621212"/>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 xmlns:a16="http://schemas.microsoft.com/office/drawing/2014/main" id="{C2F00EDD-C211-452A-8B9A-DC9F8283ABC2}"/>
              </a:ext>
            </a:extLst>
          </p:cNvPr>
          <p:cNvSpPr txBox="1"/>
          <p:nvPr/>
        </p:nvSpPr>
        <p:spPr>
          <a:xfrm>
            <a:off x="3328988" y="910068"/>
            <a:ext cx="5534025" cy="307777"/>
          </a:xfrm>
          <a:prstGeom prst="rect">
            <a:avLst/>
          </a:prstGeom>
          <a:noFill/>
        </p:spPr>
        <p:txBody>
          <a:bodyPr wrap="square" lIns="0" tIns="0" rIns="0" bIns="0" rtlCol="0">
            <a:spAutoFit/>
          </a:bodyPr>
          <a:lstStyle/>
          <a:p>
            <a:pPr algn="ctr"/>
            <a:r>
              <a:rPr lang="en-US" sz="2000" dirty="0" smtClean="0">
                <a:latin typeface="Lato Black" panose="020F0502020204030203" pitchFamily="34" charset="0"/>
                <a:ea typeface="Lato Black" panose="020F0502020204030203" pitchFamily="34" charset="0"/>
                <a:cs typeface="Lato Black" panose="020F0502020204030203" pitchFamily="34" charset="0"/>
              </a:rPr>
              <a:t>FILLED WITH METALS, COVERED IN SULFUR</a:t>
            </a:r>
            <a:endParaRPr lang="en-US"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2" name="TextBox 31">
            <a:extLst>
              <a:ext uri="{FF2B5EF4-FFF2-40B4-BE49-F238E27FC236}">
                <a16:creationId xmlns="" xmlns:a16="http://schemas.microsoft.com/office/drawing/2014/main" id="{C44607F9-F72F-4D9D-8AFB-C87CEDE037A6}"/>
              </a:ext>
            </a:extLst>
          </p:cNvPr>
          <p:cNvSpPr txBox="1"/>
          <p:nvPr/>
        </p:nvSpPr>
        <p:spPr>
          <a:xfrm>
            <a:off x="1293505" y="1372658"/>
            <a:ext cx="5305425" cy="2800767"/>
          </a:xfrm>
          <a:prstGeom prst="rect">
            <a:avLst/>
          </a:prstGeom>
          <a:noFill/>
        </p:spPr>
        <p:txBody>
          <a:bodyPr wrap="square" lIns="0" tIns="0" rIns="0" bIns="0" rtlCol="0">
            <a:spAutoFit/>
          </a:bodyPr>
          <a:lstStyle/>
          <a:p>
            <a:r>
              <a:rPr lang="en-US" sz="1200" dirty="0">
                <a:latin typeface="Lato Black" panose="020F0502020204030203" pitchFamily="34" charset="0"/>
                <a:ea typeface="Lato Black" panose="020F0502020204030203" pitchFamily="34" charset="0"/>
                <a:cs typeface="Lato Black" panose="020F0502020204030203" pitchFamily="34" charset="0"/>
              </a:rPr>
              <a:t>The detected metallic compounds were all internally mixed with the soot particles</a:t>
            </a:r>
            <a:r>
              <a:rPr lang="en-US" sz="1200" dirty="0">
                <a:latin typeface="Lato Medium" panose="020F0502020204030203" pitchFamily="34" charset="0"/>
                <a:ea typeface="Lato Medium" panose="020F0502020204030203" pitchFamily="34" charset="0"/>
                <a:cs typeface="Lato Medium" panose="020F0502020204030203" pitchFamily="34" charset="0"/>
              </a:rPr>
              <a:t>. The most abundant metals in the exhaust were Chromium, Iron,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Molybdenum, </a:t>
            </a:r>
            <a:r>
              <a:rPr lang="en-US" sz="1200" dirty="0">
                <a:latin typeface="Lato Medium" panose="020F0502020204030203" pitchFamily="34" charset="0"/>
                <a:ea typeface="Lato Medium" panose="020F0502020204030203" pitchFamily="34" charset="0"/>
                <a:cs typeface="Lato Medium" panose="020F0502020204030203" pitchFamily="34" charset="0"/>
              </a:rPr>
              <a:t>Sodium, </a:t>
            </a:r>
            <a:r>
              <a:rPr lang="en-US" sz="1200" dirty="0">
                <a:latin typeface="Lato Black" panose="020F0502020204030203" pitchFamily="34" charset="0"/>
                <a:ea typeface="Lato Black" panose="020F0502020204030203" pitchFamily="34" charset="0"/>
                <a:cs typeface="Lato Black" panose="020F0502020204030203" pitchFamily="34" charset="0"/>
              </a:rPr>
              <a:t>Calcium</a:t>
            </a:r>
            <a:r>
              <a:rPr lang="en-US" sz="1200" dirty="0">
                <a:latin typeface="Lato Medium" panose="020F0502020204030203" pitchFamily="34" charset="0"/>
                <a:ea typeface="Lato Medium" panose="020F0502020204030203" pitchFamily="34" charset="0"/>
                <a:cs typeface="Lato Medium" panose="020F0502020204030203" pitchFamily="34" charset="0"/>
              </a:rPr>
              <a:t>, and </a:t>
            </a:r>
            <a:r>
              <a:rPr lang="en-US" sz="1200" dirty="0">
                <a:latin typeface="Lato Black" panose="020F0502020204030203" pitchFamily="34" charset="0"/>
                <a:ea typeface="Lato Black" panose="020F0502020204030203" pitchFamily="34" charset="0"/>
                <a:cs typeface="Lato Black" panose="020F0502020204030203" pitchFamily="34" charset="0"/>
              </a:rPr>
              <a:t>Aluminum</a:t>
            </a:r>
            <a:r>
              <a:rPr lang="en-US" sz="1200" dirty="0" smtClean="0">
                <a:latin typeface="Lato Medium" panose="020F0502020204030203" pitchFamily="34" charset="0"/>
                <a:ea typeface="Lato Medium" panose="020F0502020204030203" pitchFamily="34" charset="0"/>
                <a:cs typeface="Lato Medium" panose="020F0502020204030203" pitchFamily="34" charset="0"/>
              </a:rPr>
              <a:t>; (also detected were) Vanadium</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dirty="0">
                <a:latin typeface="Lato Black" panose="020F0502020204030203" pitchFamily="34" charset="0"/>
                <a:ea typeface="Lato Black" panose="020F0502020204030203" pitchFamily="34" charset="0"/>
                <a:cs typeface="Lato Black" panose="020F0502020204030203" pitchFamily="34" charset="0"/>
              </a:rPr>
              <a:t>Barium</a:t>
            </a:r>
            <a:r>
              <a:rPr lang="en-US" sz="1200" dirty="0">
                <a:latin typeface="Lato Medium" panose="020F0502020204030203" pitchFamily="34" charset="0"/>
                <a:ea typeface="Lato Medium" panose="020F0502020204030203" pitchFamily="34" charset="0"/>
                <a:cs typeface="Lato Medium" panose="020F0502020204030203" pitchFamily="34" charset="0"/>
              </a:rPr>
              <a:t>, Cobalt, Copper, Nickel, </a:t>
            </a:r>
            <a:r>
              <a:rPr lang="en-US" sz="1200" dirty="0">
                <a:latin typeface="Lato Black" panose="020F0502020204030203" pitchFamily="34" charset="0"/>
                <a:ea typeface="Lato Black" panose="020F0502020204030203" pitchFamily="34" charset="0"/>
                <a:cs typeface="Lato Black" panose="020F0502020204030203" pitchFamily="34" charset="0"/>
              </a:rPr>
              <a:t>Lead</a:t>
            </a:r>
            <a:r>
              <a:rPr lang="en-US" sz="1200" dirty="0">
                <a:latin typeface="Lato Medium" panose="020F0502020204030203" pitchFamily="34" charset="0"/>
                <a:ea typeface="Lato Medium" panose="020F0502020204030203" pitchFamily="34" charset="0"/>
                <a:cs typeface="Lato Medium" panose="020F0502020204030203" pitchFamily="34" charset="0"/>
              </a:rPr>
              <a:t>, Magnesium, Manganese, Silicon, </a:t>
            </a:r>
            <a:r>
              <a:rPr lang="en-US" sz="1200" dirty="0" smtClean="0">
                <a:latin typeface="Lato Black" panose="020F0502020204030203" pitchFamily="34" charset="0"/>
                <a:ea typeface="Lato Black" panose="020F0502020204030203" pitchFamily="34" charset="0"/>
                <a:cs typeface="Lato Black" panose="020F0502020204030203" pitchFamily="34" charset="0"/>
              </a:rPr>
              <a:t>Titanium</a:t>
            </a:r>
            <a:r>
              <a:rPr lang="en-US" sz="1200" dirty="0" smtClean="0">
                <a:latin typeface="Lato Medium" panose="020F0502020204030203" pitchFamily="34" charset="0"/>
                <a:ea typeface="Lato Medium" panose="020F0502020204030203" pitchFamily="34" charset="0"/>
                <a:cs typeface="Lato Medium" panose="020F0502020204030203" pitchFamily="34" charset="0"/>
              </a:rPr>
              <a:t>, </a:t>
            </a:r>
            <a:r>
              <a:rPr lang="en-US" sz="1200">
                <a:latin typeface="Lato Medium" panose="020F0502020204030203" pitchFamily="34" charset="0"/>
                <a:ea typeface="Lato Medium" panose="020F0502020204030203" pitchFamily="34" charset="0"/>
                <a:cs typeface="Lato Medium" panose="020F0502020204030203" pitchFamily="34" charset="0"/>
              </a:rPr>
              <a:t>and </a:t>
            </a:r>
            <a:r>
              <a:rPr lang="en-US" sz="1200" smtClean="0">
                <a:latin typeface="Lato Medium" panose="020F0502020204030203" pitchFamily="34" charset="0"/>
                <a:ea typeface="Lato Medium" panose="020F0502020204030203" pitchFamily="34" charset="0"/>
                <a:cs typeface="Lato Medium" panose="020F0502020204030203" pitchFamily="34" charset="0"/>
              </a:rPr>
              <a:t>Zirconium.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a:t>
            </a:r>
            <a:r>
              <a:rPr lang="en-US" sz="1200" dirty="0">
                <a:latin typeface="Lato Medium" panose="020F0502020204030203" pitchFamily="34" charset="0"/>
                <a:ea typeface="Lato Medium" panose="020F0502020204030203" pitchFamily="34" charset="0"/>
                <a:cs typeface="Lato Medium" panose="020F0502020204030203" pitchFamily="34" charset="0"/>
              </a:rPr>
              <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
            </a:r>
            <a:br>
              <a:rPr lang="en-US" sz="1200" dirty="0">
                <a:latin typeface="Lato Medium" panose="020F0502020204030203" pitchFamily="34" charset="0"/>
                <a:ea typeface="Lato Medium" panose="020F0502020204030203" pitchFamily="34" charset="0"/>
                <a:cs typeface="Lato Medium" panose="020F0502020204030203" pitchFamily="34" charset="0"/>
              </a:rPr>
            </a:br>
            <a:r>
              <a:rPr lang="en-US" sz="1200" dirty="0" smtClean="0">
                <a:latin typeface="Lato Medium" panose="020F0502020204030203" pitchFamily="34" charset="0"/>
                <a:ea typeface="Lato Medium" panose="020F0502020204030203" pitchFamily="34" charset="0"/>
                <a:cs typeface="Lato Medium" panose="020F0502020204030203" pitchFamily="34" charset="0"/>
              </a:rPr>
              <a:t>“Considering </a:t>
            </a:r>
            <a:r>
              <a:rPr lang="en-US" sz="1200" dirty="0">
                <a:latin typeface="Lato Medium" panose="020F0502020204030203" pitchFamily="34" charset="0"/>
                <a:ea typeface="Lato Medium" panose="020F0502020204030203" pitchFamily="34" charset="0"/>
                <a:cs typeface="Lato Medium" panose="020F0502020204030203" pitchFamily="34" charset="0"/>
              </a:rPr>
              <a:t>that some fraction of soot can effectively act as INP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and </a:t>
            </a:r>
            <a:r>
              <a:rPr lang="en-US" sz="1200" dirty="0">
                <a:latin typeface="Lato Medium" panose="020F0502020204030203" pitchFamily="34" charset="0"/>
                <a:ea typeface="Lato Medium" panose="020F0502020204030203" pitchFamily="34" charset="0"/>
                <a:cs typeface="Lato Medium" panose="020F0502020204030203" pitchFamily="34" charset="0"/>
              </a:rPr>
              <a:t>that a dominant fraction of ice residuals in cirrus clouds contain metal compounds </a:t>
            </a:r>
            <a:r>
              <a:rPr lang="en-US" sz="1200" dirty="0" smtClean="0">
                <a:latin typeface="Lato Medium" panose="020F0502020204030203" pitchFamily="34" charset="0"/>
                <a:ea typeface="Lato Medium" panose="020F0502020204030203" pitchFamily="34" charset="0"/>
                <a:cs typeface="Lato Medium" panose="020F0502020204030203" pitchFamily="34" charset="0"/>
              </a:rPr>
              <a:t>the </a:t>
            </a:r>
            <a:r>
              <a:rPr lang="en-US" sz="1200" dirty="0">
                <a:latin typeface="Lato Medium" panose="020F0502020204030203" pitchFamily="34" charset="0"/>
                <a:ea typeface="Lato Medium" panose="020F0502020204030203" pitchFamily="34" charset="0"/>
                <a:cs typeface="Lato Medium" panose="020F0502020204030203" pitchFamily="34" charset="0"/>
              </a:rPr>
              <a:t>presented findings support the assumption that </a:t>
            </a:r>
            <a:r>
              <a:rPr lang="en-US" sz="1200" dirty="0">
                <a:latin typeface="Lato Black" panose="020F0502020204030203" pitchFamily="34" charset="0"/>
                <a:ea typeface="Lato Black" panose="020F0502020204030203" pitchFamily="34" charset="0"/>
                <a:cs typeface="Lato Black" panose="020F0502020204030203" pitchFamily="34" charset="0"/>
              </a:rPr>
              <a:t>aircraft engine emissions can act as </a:t>
            </a:r>
            <a:r>
              <a:rPr lang="en-US" sz="1200" dirty="0" smtClean="0">
                <a:latin typeface="Lato Black" panose="020F0502020204030203" pitchFamily="34" charset="0"/>
                <a:ea typeface="Lato Black" panose="020F0502020204030203" pitchFamily="34" charset="0"/>
                <a:cs typeface="Lato Black" panose="020F0502020204030203" pitchFamily="34" charset="0"/>
              </a:rPr>
              <a:t>INP</a:t>
            </a:r>
            <a:r>
              <a:rPr lang="en-US" sz="1200" dirty="0" smtClean="0">
                <a:latin typeface="Lato Medium" panose="020F0502020204030203" pitchFamily="34" charset="0"/>
                <a:ea typeface="Lato Medium" panose="020F0502020204030203" pitchFamily="34" charset="0"/>
                <a:cs typeface="Lato Medium" panose="020F0502020204030203" pitchFamily="34" charset="0"/>
              </a:rPr>
              <a:t> (Ice Nucleating Particle, or Cloud Condensation Nuclei CCN, or Cloud Seed)</a:t>
            </a:r>
            <a:r>
              <a:rPr lang="en-US" sz="1200" dirty="0" smtClean="0">
                <a:latin typeface="Lato Black" panose="020F0502020204030203" pitchFamily="34" charset="0"/>
                <a:ea typeface="Lato Black" panose="020F0502020204030203" pitchFamily="34" charset="0"/>
                <a:cs typeface="Lato Black" panose="020F0502020204030203" pitchFamily="34" charset="0"/>
              </a:rPr>
              <a:t>”</a:t>
            </a:r>
          </a:p>
          <a:p>
            <a:r>
              <a:rPr lang="en-US" sz="1400" dirty="0" smtClean="0">
                <a:latin typeface="Lato Black" panose="020F0502020204030203" pitchFamily="34" charset="0"/>
                <a:ea typeface="Lato Black" panose="020F0502020204030203" pitchFamily="34" charset="0"/>
                <a:cs typeface="Lato Black" panose="020F0502020204030203" pitchFamily="34" charset="0"/>
              </a:rPr>
              <a:t/>
            </a:r>
            <a:br>
              <a:rPr lang="en-US" sz="1400" dirty="0" smtClean="0">
                <a:latin typeface="Lato Black" panose="020F0502020204030203" pitchFamily="34" charset="0"/>
                <a:ea typeface="Lato Black" panose="020F0502020204030203" pitchFamily="34" charset="0"/>
                <a:cs typeface="Lato Black" panose="020F0502020204030203" pitchFamily="34" charset="0"/>
              </a:rPr>
            </a:br>
            <a:r>
              <a:rPr lang="en-US" sz="1200" dirty="0" err="1">
                <a:latin typeface="Lato Medium" panose="020F0502020204030203" pitchFamily="34" charset="0"/>
                <a:ea typeface="Lato Medium" panose="020F0502020204030203" pitchFamily="34" charset="0"/>
                <a:cs typeface="Lato Medium" panose="020F0502020204030203" pitchFamily="34" charset="0"/>
              </a:rPr>
              <a:t>Abegglen</a:t>
            </a:r>
            <a:r>
              <a:rPr lang="en-US" sz="1200" dirty="0">
                <a:latin typeface="Lato Medium" panose="020F0502020204030203" pitchFamily="34" charset="0"/>
                <a:ea typeface="Lato Medium" panose="020F0502020204030203" pitchFamily="34" charset="0"/>
                <a:cs typeface="Lato Medium" panose="020F0502020204030203" pitchFamily="34" charset="0"/>
              </a:rPr>
              <a:t>, Manuel, et al. "</a:t>
            </a:r>
            <a:r>
              <a:rPr lang="en-US" sz="1200" dirty="0">
                <a:latin typeface="Lato Black" panose="020F0502020204030203" pitchFamily="34" charset="0"/>
                <a:ea typeface="Lato Black" panose="020F0502020204030203" pitchFamily="34" charset="0"/>
                <a:cs typeface="Lato Black" panose="020F0502020204030203" pitchFamily="34" charset="0"/>
                <a:hlinkClick r:id="rId3"/>
              </a:rPr>
              <a:t>Chemical characterization of freshly emitted particulate matter from aircraft exhaust using single particle mass spectrometry</a:t>
            </a:r>
            <a:r>
              <a:rPr lang="en-US" sz="1200" dirty="0">
                <a:latin typeface="Lato Medium" panose="020F0502020204030203" pitchFamily="34" charset="0"/>
                <a:ea typeface="Lato Medium" panose="020F0502020204030203" pitchFamily="34" charset="0"/>
                <a:cs typeface="Lato Medium" panose="020F0502020204030203" pitchFamily="34" charset="0"/>
              </a:rPr>
              <a:t>." </a:t>
            </a:r>
            <a:r>
              <a:rPr lang="en-US" sz="1200" i="1" dirty="0">
                <a:latin typeface="Lato Medium" panose="020F0502020204030203" pitchFamily="34" charset="0"/>
                <a:ea typeface="Lato Medium" panose="020F0502020204030203" pitchFamily="34" charset="0"/>
                <a:cs typeface="Lato Medium" panose="020F0502020204030203" pitchFamily="34" charset="0"/>
              </a:rPr>
              <a:t>Atmospheric Environment</a:t>
            </a:r>
            <a:r>
              <a:rPr lang="en-US" sz="1200" dirty="0">
                <a:latin typeface="Lato Medium" panose="020F0502020204030203" pitchFamily="34" charset="0"/>
                <a:ea typeface="Lato Medium" panose="020F0502020204030203" pitchFamily="34" charset="0"/>
                <a:cs typeface="Lato Medium" panose="020F0502020204030203" pitchFamily="34" charset="0"/>
              </a:rPr>
              <a:t> 134 (2016): 181-197.</a:t>
            </a:r>
            <a:endParaRPr lang="en-US" sz="1200" b="1" dirty="0">
              <a:solidFill>
                <a:schemeClr val="accent5">
                  <a:lumMod val="60000"/>
                  <a:lumOff val="40000"/>
                </a:schemeClr>
              </a:solidFill>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11" name="Group 10">
            <a:extLst>
              <a:ext uri="{FF2B5EF4-FFF2-40B4-BE49-F238E27FC236}">
                <a16:creationId xmlns="" xmlns:a16="http://schemas.microsoft.com/office/drawing/2014/main" id="{ED362AFB-A29E-4345-BEFC-A773BFC79B86}"/>
              </a:ext>
            </a:extLst>
          </p:cNvPr>
          <p:cNvGrpSpPr/>
          <p:nvPr/>
        </p:nvGrpSpPr>
        <p:grpSpPr>
          <a:xfrm>
            <a:off x="1336688" y="4504840"/>
            <a:ext cx="5256187" cy="1411288"/>
            <a:chOff x="757237" y="4364395"/>
            <a:chExt cx="5256187" cy="1411288"/>
          </a:xfrm>
        </p:grpSpPr>
        <p:sp>
          <p:nvSpPr>
            <p:cNvPr id="9" name="Rectangle: Rounded Corners 8">
              <a:extLst>
                <a:ext uri="{FF2B5EF4-FFF2-40B4-BE49-F238E27FC236}">
                  <a16:creationId xmlns="" xmlns:a16="http://schemas.microsoft.com/office/drawing/2014/main" id="{243C25FB-73E0-4B79-A69E-9801C91CB35F}"/>
                </a:ext>
              </a:extLst>
            </p:cNvPr>
            <p:cNvSpPr/>
            <p:nvPr/>
          </p:nvSpPr>
          <p:spPr>
            <a:xfrm>
              <a:off x="757237" y="4377998"/>
              <a:ext cx="619125" cy="619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2409C106-8712-4751-B60B-5C807557E176}"/>
                </a:ext>
              </a:extLst>
            </p:cNvPr>
            <p:cNvSpPr/>
            <p:nvPr/>
          </p:nvSpPr>
          <p:spPr>
            <a:xfrm>
              <a:off x="757237" y="5156558"/>
              <a:ext cx="619125" cy="6191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 xmlns:a16="http://schemas.microsoft.com/office/drawing/2014/main" id="{95272407-9054-4439-827A-AC8C8D9F6B60}"/>
                </a:ext>
              </a:extLst>
            </p:cNvPr>
            <p:cNvSpPr/>
            <p:nvPr/>
          </p:nvSpPr>
          <p:spPr>
            <a:xfrm>
              <a:off x="3443287" y="4377999"/>
              <a:ext cx="619125" cy="6191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 xmlns:a16="http://schemas.microsoft.com/office/drawing/2014/main" id="{C8F08B6E-245B-4B65-A65D-782ED5E94A73}"/>
                </a:ext>
              </a:extLst>
            </p:cNvPr>
            <p:cNvSpPr/>
            <p:nvPr/>
          </p:nvSpPr>
          <p:spPr>
            <a:xfrm>
              <a:off x="3443287" y="5156558"/>
              <a:ext cx="619125" cy="6191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B3C86566-95A5-4146-8E07-B7603E2ED6C5}"/>
                </a:ext>
              </a:extLst>
            </p:cNvPr>
            <p:cNvSpPr txBox="1"/>
            <p:nvPr/>
          </p:nvSpPr>
          <p:spPr>
            <a:xfrm>
              <a:off x="1504383" y="4364395"/>
              <a:ext cx="1823017" cy="646331"/>
            </a:xfrm>
            <a:prstGeom prst="rect">
              <a:avLst/>
            </a:prstGeom>
            <a:noFill/>
          </p:spPr>
          <p:txBody>
            <a:bodyPr wrap="square" lIns="0" tIns="0" rIns="0" bIns="0"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Soot is filled with metals that end up in the stratosphere.</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5" name="TextBox 44">
              <a:extLst>
                <a:ext uri="{FF2B5EF4-FFF2-40B4-BE49-F238E27FC236}">
                  <a16:creationId xmlns="" xmlns:a16="http://schemas.microsoft.com/office/drawing/2014/main" id="{811FD4DA-F4D0-4C9F-B849-1A3041B31F7B}"/>
                </a:ext>
              </a:extLst>
            </p:cNvPr>
            <p:cNvSpPr txBox="1"/>
            <p:nvPr/>
          </p:nvSpPr>
          <p:spPr>
            <a:xfrm>
              <a:off x="1504383" y="5142954"/>
              <a:ext cx="1823017" cy="430887"/>
            </a:xfrm>
            <a:prstGeom prst="rect">
              <a:avLst/>
            </a:prstGeom>
            <a:noFill/>
          </p:spPr>
          <p:txBody>
            <a:bodyPr wrap="square" lIns="0" tIns="0" rIns="0" bIns="0"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Soot and metals create cirrus clouds.</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6" name="TextBox 45">
              <a:extLst>
                <a:ext uri="{FF2B5EF4-FFF2-40B4-BE49-F238E27FC236}">
                  <a16:creationId xmlns="" xmlns:a16="http://schemas.microsoft.com/office/drawing/2014/main" id="{2354593D-F212-417D-812C-A8069E1D1C77}"/>
                </a:ext>
              </a:extLst>
            </p:cNvPr>
            <p:cNvSpPr txBox="1"/>
            <p:nvPr/>
          </p:nvSpPr>
          <p:spPr>
            <a:xfrm>
              <a:off x="4190407" y="4364395"/>
              <a:ext cx="1823017" cy="646331"/>
            </a:xfrm>
            <a:prstGeom prst="rect">
              <a:avLst/>
            </a:prstGeom>
            <a:noFill/>
          </p:spPr>
          <p:txBody>
            <a:bodyPr wrap="square" lIns="0" tIns="0" rIns="0" bIns="0" rtlCol="0">
              <a:spAutoFit/>
            </a:bodyPr>
            <a:lstStyle/>
            <a:p>
              <a:r>
                <a:rPr lang="en-US" sz="1400" dirty="0" smtClean="0">
                  <a:latin typeface="Lato Black" panose="020F0502020204030203" pitchFamily="34" charset="0"/>
                  <a:ea typeface="Lato Black" panose="020F0502020204030203" pitchFamily="34" charset="0"/>
                  <a:cs typeface="Lato Black" panose="020F0502020204030203" pitchFamily="34" charset="0"/>
                </a:rPr>
                <a:t>Soot is coated in sulfuric acid and sulfur dioxide.</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7" name="TextBox 46">
              <a:extLst>
                <a:ext uri="{FF2B5EF4-FFF2-40B4-BE49-F238E27FC236}">
                  <a16:creationId xmlns="" xmlns:a16="http://schemas.microsoft.com/office/drawing/2014/main" id="{45803C46-A897-40C1-BEFF-4CF0894A4F86}"/>
                </a:ext>
              </a:extLst>
            </p:cNvPr>
            <p:cNvSpPr txBox="1"/>
            <p:nvPr/>
          </p:nvSpPr>
          <p:spPr>
            <a:xfrm>
              <a:off x="4190407" y="5142954"/>
              <a:ext cx="1823017" cy="553998"/>
            </a:xfrm>
            <a:prstGeom prst="rect">
              <a:avLst/>
            </a:prstGeom>
            <a:noFill/>
          </p:spPr>
          <p:txBody>
            <a:bodyPr wrap="square" lIns="0" tIns="0" rIns="0" bIns="0" rtlCol="0">
              <a:spAutoFit/>
            </a:bodyPr>
            <a:lstStyle/>
            <a:p>
              <a:r>
                <a:rPr lang="en-US" sz="1200" dirty="0" smtClean="0">
                  <a:latin typeface="Lato Black" panose="020F0502020204030203" pitchFamily="34" charset="0"/>
                  <a:ea typeface="Lato Black" panose="020F0502020204030203" pitchFamily="34" charset="0"/>
                  <a:cs typeface="Lato Black" panose="020F0502020204030203" pitchFamily="34" charset="0"/>
                </a:rPr>
                <a:t>Soot levitates </a:t>
              </a:r>
              <a:r>
                <a:rPr lang="en-US" sz="1200" dirty="0" smtClean="0">
                  <a:latin typeface="Lato Black" panose="020F0502020204030203" pitchFamily="34" charset="0"/>
                  <a:ea typeface="Lato Black" panose="020F0502020204030203" pitchFamily="34" charset="0"/>
                  <a:cs typeface="Lato Black" panose="020F0502020204030203" pitchFamily="34" charset="0"/>
                </a:rPr>
                <a:t>into </a:t>
              </a:r>
              <a:r>
                <a:rPr lang="en-US" sz="1200" dirty="0" smtClean="0">
                  <a:latin typeface="Lato Black" panose="020F0502020204030203" pitchFamily="34" charset="0"/>
                  <a:ea typeface="Lato Black" panose="020F0502020204030203" pitchFamily="34" charset="0"/>
                  <a:cs typeface="Lato Black" panose="020F0502020204030203" pitchFamily="34" charset="0"/>
                </a:rPr>
                <a:t>the stratosphere through </a:t>
              </a:r>
              <a:r>
                <a:rPr lang="en-US" sz="1200" dirty="0" err="1" smtClean="0">
                  <a:latin typeface="Lato Black" panose="020F0502020204030203" pitchFamily="34" charset="0"/>
                  <a:ea typeface="Lato Black" panose="020F0502020204030203" pitchFamily="34" charset="0"/>
                  <a:cs typeface="Lato Black" panose="020F0502020204030203" pitchFamily="34" charset="0"/>
                </a:rPr>
                <a:t>photophoresis</a:t>
              </a:r>
              <a:r>
                <a:rPr lang="en-US" sz="1200" dirty="0" smtClean="0">
                  <a:latin typeface="Lato Black" panose="020F0502020204030203" pitchFamily="34" charset="0"/>
                  <a:ea typeface="Lato Black" panose="020F0502020204030203" pitchFamily="34" charset="0"/>
                  <a:cs typeface="Lato Black" panose="020F0502020204030203" pitchFamily="34" charset="0"/>
                </a:rPr>
                <a:t>.</a:t>
              </a:r>
              <a:endParaRPr lang="en-US" sz="1200" dirty="0">
                <a:latin typeface="Lato Black" panose="020F0502020204030203" pitchFamily="34" charset="0"/>
                <a:ea typeface="Lato Black" panose="020F0502020204030203" pitchFamily="34" charset="0"/>
                <a:cs typeface="Lato Black" panose="020F0502020204030203" pitchFamily="34" charset="0"/>
              </a:endParaRPr>
            </a:p>
          </p:txBody>
        </p:sp>
      </p:grpSp>
      <p:pic>
        <p:nvPicPr>
          <p:cNvPr id="3074" name="Picture 2" descr="E:\CV News\CONTENT\POWERPOINT\Carbon Black Dust - The Chemtrail Secret for Geoengineering, Weather Warfare, and Ozone Destruction\clou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204" y="2911835"/>
            <a:ext cx="1907591" cy="15260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CV News\CONTENT\POWERPOINT\Carbon Black Dust - The Chemtrail Secret for Geoengineering, Weather Warfare, and Ozone Destruction\glo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1619" y="4645284"/>
            <a:ext cx="365760" cy="377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CV News\CONTENT\POWERPOINT\Carbon Black Dust - The Chemtrail Secret for Geoengineering, Weather Warfare, and Ozone Destruction\su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9420" y="5423685"/>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CV News\CONTENT\POWERPOINT\Carbon Black Dust - The Chemtrail Secret for Geoengineering, Weather Warfare, and Ozone Destruction\cloudversify-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3365" y="5423685"/>
            <a:ext cx="440055"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V News\CONTENT\POWERPOINT\Carbon Black Dust - The Chemtrail Secret for Geoengineering, Weather Warfare, and Ozone Destruction\tin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3918" y="4590223"/>
            <a:ext cx="365760" cy="48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894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50</a:t>
            </a:fld>
            <a:endParaRPr lang="en-US">
              <a:solidFill>
                <a:schemeClr val="tx1"/>
              </a:solidFill>
            </a:endParaRPr>
          </a:p>
        </p:txBody>
      </p:sp>
    </p:spTree>
    <p:extLst>
      <p:ext uri="{BB962C8B-B14F-4D97-AF65-F5344CB8AC3E}">
        <p14:creationId xmlns:p14="http://schemas.microsoft.com/office/powerpoint/2010/main" val="721100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51</a:t>
            </a:fld>
            <a:endParaRPr lang="en-US">
              <a:solidFill>
                <a:schemeClr val="tx1"/>
              </a:solidFill>
            </a:endParaRPr>
          </a:p>
        </p:txBody>
      </p:sp>
      <p:pic>
        <p:nvPicPr>
          <p:cNvPr id="1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59991" y="1616530"/>
            <a:ext cx="5726883" cy="3657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cs typeface="Segoe UI Semibold" panose="020B0702040204020203" pitchFamily="34" charset="0"/>
              </a:rPr>
              <a:t>CIRRUS CLOUD THINNING</a:t>
            </a:r>
            <a:endParaRPr lang="en-US" sz="4400" dirty="0">
              <a:cs typeface="Segoe UI Semibold" panose="020B0702040204020203" pitchFamily="34" charset="0"/>
            </a:endParaRPr>
          </a:p>
        </p:txBody>
      </p:sp>
      <p:sp>
        <p:nvSpPr>
          <p:cNvPr id="4" name="TextBox 3"/>
          <p:cNvSpPr txBox="1"/>
          <p:nvPr/>
        </p:nvSpPr>
        <p:spPr>
          <a:xfrm>
            <a:off x="1755321" y="940633"/>
            <a:ext cx="8531677" cy="369332"/>
          </a:xfrm>
          <a:prstGeom prst="rect">
            <a:avLst/>
          </a:prstGeom>
          <a:noFill/>
        </p:spPr>
        <p:txBody>
          <a:bodyPr wrap="square" rtlCol="0">
            <a:spAutoFit/>
          </a:bodyPr>
          <a:lstStyle/>
          <a:p>
            <a:pPr algn="ctr"/>
            <a:r>
              <a:rPr lang="en-US" dirty="0" smtClean="0">
                <a:latin typeface="Lato Medium" panose="020F0502020204030203" pitchFamily="34" charset="0"/>
                <a:ea typeface="Lato Medium" panose="020F0502020204030203" pitchFamily="34" charset="0"/>
                <a:cs typeface="Lato Medium" panose="020F0502020204030203" pitchFamily="34" charset="0"/>
              </a:rPr>
              <a:t>Seeding cirrus clouds to destroy them or thin them out at night - </a:t>
            </a:r>
            <a:r>
              <a:rPr lang="en-US" dirty="0" smtClean="0">
                <a:latin typeface="Lato Black" panose="020F0502020204030203" pitchFamily="34" charset="0"/>
                <a:ea typeface="Lato Black" panose="020F0502020204030203" pitchFamily="34" charset="0"/>
                <a:cs typeface="Lato Black" panose="020F0502020204030203" pitchFamily="34" charset="0"/>
                <a:hlinkClick r:id="rId4"/>
              </a:rPr>
              <a:t>VIDEO</a:t>
            </a:r>
            <a:endParaRPr lang="en-US"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3074" name="Picture 2">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7480" y="1623827"/>
            <a:ext cx="5971100" cy="36503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5171" y="5336479"/>
            <a:ext cx="11131703" cy="1477328"/>
          </a:xfrm>
          <a:prstGeom prst="rect">
            <a:avLst/>
          </a:prstGeom>
          <a:noFill/>
        </p:spPr>
        <p:txBody>
          <a:bodyPr wrap="square" rtlCol="0">
            <a:spAutoFit/>
          </a:bodyPr>
          <a:lstStyle/>
          <a:p>
            <a:r>
              <a:rPr lang="en-US" dirty="0" smtClean="0">
                <a:latin typeface="Lato Medium" panose="020F0502020204030203" pitchFamily="34" charset="0"/>
                <a:ea typeface="Lato Medium" panose="020F0502020204030203" pitchFamily="34" charset="0"/>
                <a:cs typeface="Lato Medium" panose="020F0502020204030203" pitchFamily="34" charset="0"/>
              </a:rPr>
              <a:t>“</a:t>
            </a:r>
            <a:r>
              <a:rPr lang="en-US" dirty="0" err="1" smtClean="0">
                <a:latin typeface="Lato Medium" panose="020F0502020204030203" pitchFamily="34" charset="0"/>
                <a:ea typeface="Lato Medium" panose="020F0502020204030203" pitchFamily="34" charset="0"/>
                <a:cs typeface="Lato Medium" panose="020F0502020204030203" pitchFamily="34" charset="0"/>
              </a:rPr>
              <a:t>sedimenting</a:t>
            </a:r>
            <a:r>
              <a:rPr lang="en-US" dirty="0" smtClean="0">
                <a:latin typeface="Lato Medium" panose="020F0502020204030203" pitchFamily="34" charset="0"/>
                <a:ea typeface="Lato Medium" panose="020F0502020204030203" pitchFamily="34" charset="0"/>
                <a:cs typeface="Lato Medium" panose="020F0502020204030203" pitchFamily="34" charset="0"/>
              </a:rPr>
              <a:t> </a:t>
            </a:r>
            <a:r>
              <a:rPr lang="en-US" dirty="0">
                <a:latin typeface="Lato Medium" panose="020F0502020204030203" pitchFamily="34" charset="0"/>
                <a:ea typeface="Lato Medium" panose="020F0502020204030203" pitchFamily="34" charset="0"/>
                <a:cs typeface="Lato Medium" panose="020F0502020204030203" pitchFamily="34" charset="0"/>
              </a:rPr>
              <a:t>ice crystals remove water vapor, the most important natural greenhouse gas, from the upper troposphere</a:t>
            </a:r>
            <a:r>
              <a:rPr lang="en-US" dirty="0" smtClean="0">
                <a:latin typeface="Lato Medium" panose="020F0502020204030203" pitchFamily="34" charset="0"/>
                <a:ea typeface="Lato Medium" panose="020F0502020204030203" pitchFamily="34" charset="0"/>
                <a:cs typeface="Lato Medium" panose="020F0502020204030203" pitchFamily="34" charset="0"/>
              </a:rPr>
              <a:t>. </a:t>
            </a:r>
            <a:r>
              <a:rPr lang="en-US" dirty="0" smtClean="0">
                <a:latin typeface="Lato Black" panose="020F0502020204030203" pitchFamily="34" charset="0"/>
                <a:ea typeface="Lato Black" panose="020F0502020204030203" pitchFamily="34" charset="0"/>
                <a:cs typeface="Lato Black" panose="020F0502020204030203" pitchFamily="34" charset="0"/>
              </a:rPr>
              <a:t>If </a:t>
            </a:r>
            <a:r>
              <a:rPr lang="en-US" dirty="0">
                <a:latin typeface="Lato Black" panose="020F0502020204030203" pitchFamily="34" charset="0"/>
                <a:ea typeface="Lato Black" panose="020F0502020204030203" pitchFamily="34" charset="0"/>
                <a:cs typeface="Lato Black" panose="020F0502020204030203" pitchFamily="34" charset="0"/>
              </a:rPr>
              <a:t>cirrus thinning works, it should be preferred over methods that target changes in solar radiation, such as stratospheric aerosol injections</a:t>
            </a:r>
            <a:r>
              <a:rPr lang="en-US" dirty="0" smtClean="0">
                <a:latin typeface="Lato Medium" panose="020F0502020204030203" pitchFamily="34" charset="0"/>
                <a:ea typeface="Lato Medium" panose="020F0502020204030203" pitchFamily="34" charset="0"/>
                <a:cs typeface="Lato Medium" panose="020F0502020204030203" pitchFamily="34" charset="0"/>
              </a:rPr>
              <a:t>,</a:t>
            </a:r>
            <a:r>
              <a:rPr lang="en-US" dirty="0">
                <a:latin typeface="Lato Medium" panose="020F0502020204030203" pitchFamily="34" charset="0"/>
                <a:ea typeface="Lato Medium" panose="020F0502020204030203" pitchFamily="34" charset="0"/>
                <a:cs typeface="Lato Medium" panose="020F0502020204030203" pitchFamily="34" charset="0"/>
              </a:rPr>
              <a:t> because cirrus thinning would counteract greenhouse gas warming more directly</a:t>
            </a:r>
            <a:r>
              <a:rPr lang="en-US" dirty="0" smtClean="0">
                <a:latin typeface="Lato Medium" panose="020F0502020204030203" pitchFamily="34" charset="0"/>
                <a:ea typeface="Lato Medium" panose="020F0502020204030203" pitchFamily="34" charset="0"/>
                <a:cs typeface="Lato Medium" panose="020F0502020204030203" pitchFamily="34" charset="0"/>
              </a:rPr>
              <a:t>.”</a:t>
            </a:r>
            <a:endParaRPr lang="en-US" dirty="0">
              <a:latin typeface="Lato Medium" panose="020F0502020204030203" pitchFamily="34" charset="0"/>
              <a:ea typeface="Lato Medium" panose="020F0502020204030203" pitchFamily="34" charset="0"/>
              <a:cs typeface="Lato Medium" panose="020F0502020204030203" pitchFamily="34" charset="0"/>
            </a:endParaRPr>
          </a:p>
          <a:p>
            <a:endParaRPr lang="en-US" dirty="0"/>
          </a:p>
        </p:txBody>
      </p:sp>
    </p:spTree>
    <p:extLst>
      <p:ext uri="{BB962C8B-B14F-4D97-AF65-F5344CB8AC3E}">
        <p14:creationId xmlns:p14="http://schemas.microsoft.com/office/powerpoint/2010/main" val="36821207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08213" y="2197894"/>
            <a:ext cx="11283043" cy="123110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SOLUTIONS</a:t>
            </a:r>
            <a:endParaRPr lang="en-US" sz="8000" dirty="0">
              <a:solidFill>
                <a:schemeClr val="bg1"/>
              </a:solidFill>
              <a:latin typeface="+mj-lt"/>
              <a:cs typeface="Segoe UI Semibold" panose="020B0702040204020203" pitchFamily="34" charset="0"/>
            </a:endParaRPr>
          </a:p>
        </p:txBody>
      </p:sp>
      <p:pic>
        <p:nvPicPr>
          <p:cNvPr id="1026"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600188"/>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1003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46BDEA3-2668-46CF-9275-89489AAAD99B}"/>
              </a:ext>
            </a:extLst>
          </p:cNvPr>
          <p:cNvSpPr/>
          <p:nvPr/>
        </p:nvSpPr>
        <p:spPr>
          <a:xfrm>
            <a:off x="0" y="2130501"/>
            <a:ext cx="12192000" cy="3691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 xmlns:a16="http://schemas.microsoft.com/office/drawing/2014/main" id="{51255049-693C-4D88-A263-A00FEB6A0C44}"/>
              </a:ext>
            </a:extLst>
          </p:cNvPr>
          <p:cNvGrpSpPr/>
          <p:nvPr/>
        </p:nvGrpSpPr>
        <p:grpSpPr>
          <a:xfrm>
            <a:off x="643505" y="1705425"/>
            <a:ext cx="3434896" cy="4541758"/>
            <a:chOff x="435429" y="1545771"/>
            <a:chExt cx="3434896" cy="4541758"/>
          </a:xfrm>
        </p:grpSpPr>
        <p:sp>
          <p:nvSpPr>
            <p:cNvPr id="7" name="Rectangle 6">
              <a:extLst>
                <a:ext uri="{FF2B5EF4-FFF2-40B4-BE49-F238E27FC236}">
                  <a16:creationId xmlns="" xmlns:a16="http://schemas.microsoft.com/office/drawing/2014/main" id="{DA454EE8-92C3-4594-9BBE-592A70C4D536}"/>
                </a:ext>
              </a:extLst>
            </p:cNvPr>
            <p:cNvSpPr/>
            <p:nvPr/>
          </p:nvSpPr>
          <p:spPr>
            <a:xfrm>
              <a:off x="435429" y="1545771"/>
              <a:ext cx="3207657" cy="4541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 xmlns:a16="http://schemas.microsoft.com/office/drawing/2014/main" id="{9882764B-AB25-499D-97D5-4D98915531D3}"/>
                </a:ext>
              </a:extLst>
            </p:cNvPr>
            <p:cNvSpPr/>
            <p:nvPr/>
          </p:nvSpPr>
          <p:spPr>
            <a:xfrm>
              <a:off x="3643086" y="1545771"/>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 xmlns:a16="http://schemas.microsoft.com/office/drawing/2014/main" id="{2E5279F1-DD05-4C79-864E-1D96A6D41FD7}"/>
                </a:ext>
              </a:extLst>
            </p:cNvPr>
            <p:cNvSpPr/>
            <p:nvPr/>
          </p:nvSpPr>
          <p:spPr>
            <a:xfrm flipV="1">
              <a:off x="3643086" y="5662453"/>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 xmlns:a16="http://schemas.microsoft.com/office/drawing/2014/main" id="{164AA007-AF48-4F4E-8E74-55E42D8CB515}"/>
              </a:ext>
            </a:extLst>
          </p:cNvPr>
          <p:cNvSpPr/>
          <p:nvPr/>
        </p:nvSpPr>
        <p:spPr>
          <a:xfrm>
            <a:off x="4492171" y="1705425"/>
            <a:ext cx="3207657" cy="45417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 xmlns:a16="http://schemas.microsoft.com/office/drawing/2014/main" id="{8F72F26C-D59F-4AB0-A4FE-C89C8262A4C3}"/>
              </a:ext>
            </a:extLst>
          </p:cNvPr>
          <p:cNvSpPr txBox="1"/>
          <p:nvPr/>
        </p:nvSpPr>
        <p:spPr>
          <a:xfrm>
            <a:off x="4667249" y="3852869"/>
            <a:ext cx="2857500" cy="2154436"/>
          </a:xfrm>
          <a:prstGeom prst="rect">
            <a:avLst/>
          </a:prstGeom>
          <a:noFill/>
        </p:spPr>
        <p:txBody>
          <a:bodyPr wrap="square" lIns="0" tIns="0" rIns="0" bIns="0" rtlCol="0">
            <a:spAutoFit/>
          </a:bodyPr>
          <a:lstStyle/>
          <a:p>
            <a:pPr algn="ctr"/>
            <a:r>
              <a:rPr lang="en-US" sz="1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Support The Environmental Modification Accountability Act</a:t>
            </a: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p>
          <a:p>
            <a:pPr algn="ctr"/>
            <a:endPar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buFont typeface="Arial" panose="020B0604020202020204" pitchFamily="34" charset="0"/>
              <a:buChar char="•"/>
            </a:pP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Demand Transparency: a worldwide requirement to give prior notification before experimenting in the sky. </a:t>
            </a:r>
            <a:endPar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buFont typeface="Arial" panose="020B0604020202020204" pitchFamily="34" charset="0"/>
              <a:buChar char="•"/>
            </a:pPr>
            <a:r>
              <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Build a sensor network to detect illegal weather </a:t>
            </a: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modification &amp; geoengineering activity.</a:t>
            </a:r>
            <a:endPar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50" name="Group 49">
            <a:extLst>
              <a:ext uri="{FF2B5EF4-FFF2-40B4-BE49-F238E27FC236}">
                <a16:creationId xmlns="" xmlns:a16="http://schemas.microsoft.com/office/drawing/2014/main" id="{C1802716-8BAC-4B2D-BDBB-B38DA7167135}"/>
              </a:ext>
            </a:extLst>
          </p:cNvPr>
          <p:cNvGrpSpPr/>
          <p:nvPr/>
        </p:nvGrpSpPr>
        <p:grpSpPr>
          <a:xfrm flipH="1">
            <a:off x="8113599" y="1705425"/>
            <a:ext cx="3434896" cy="4541758"/>
            <a:chOff x="435429" y="1545771"/>
            <a:chExt cx="3434896" cy="4541758"/>
          </a:xfrm>
        </p:grpSpPr>
        <p:sp>
          <p:nvSpPr>
            <p:cNvPr id="51" name="Rectangle 50">
              <a:extLst>
                <a:ext uri="{FF2B5EF4-FFF2-40B4-BE49-F238E27FC236}">
                  <a16:creationId xmlns="" xmlns:a16="http://schemas.microsoft.com/office/drawing/2014/main" id="{4A3C9208-77DC-44DD-97BA-6A2468A60458}"/>
                </a:ext>
              </a:extLst>
            </p:cNvPr>
            <p:cNvSpPr/>
            <p:nvPr/>
          </p:nvSpPr>
          <p:spPr>
            <a:xfrm>
              <a:off x="435429" y="1545771"/>
              <a:ext cx="3207657" cy="45417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 xmlns:a16="http://schemas.microsoft.com/office/drawing/2014/main" id="{197B12A3-7A50-459C-A643-E07F09DBCA86}"/>
                </a:ext>
              </a:extLst>
            </p:cNvPr>
            <p:cNvSpPr/>
            <p:nvPr/>
          </p:nvSpPr>
          <p:spPr>
            <a:xfrm>
              <a:off x="3643086" y="1545771"/>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52">
              <a:extLst>
                <a:ext uri="{FF2B5EF4-FFF2-40B4-BE49-F238E27FC236}">
                  <a16:creationId xmlns="" xmlns:a16="http://schemas.microsoft.com/office/drawing/2014/main" id="{3F8A8B79-AE52-42A9-8AAA-075448C32CBC}"/>
                </a:ext>
              </a:extLst>
            </p:cNvPr>
            <p:cNvSpPr/>
            <p:nvPr/>
          </p:nvSpPr>
          <p:spPr>
            <a:xfrm flipV="1">
              <a:off x="3643086" y="5662453"/>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CARBON BLACK DUST &amp; SOOT</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1371194" y="940633"/>
            <a:ext cx="9449613" cy="615553"/>
          </a:xfrm>
          <a:prstGeom prst="rect">
            <a:avLst/>
          </a:prstGeom>
          <a:noFill/>
        </p:spPr>
        <p:txBody>
          <a:bodyPr wrap="square" lIns="0" tIns="0" rIns="0" bIns="0" rtlCol="0">
            <a:spAutoFit/>
          </a:bodyPr>
          <a:lstStyle/>
          <a:p>
            <a:pPr algn="ctr"/>
            <a:r>
              <a:rPr lang="en-US" sz="2000" dirty="0" smtClean="0">
                <a:latin typeface="Lato Medium" panose="020F0502020204030203" pitchFamily="34" charset="0"/>
                <a:ea typeface="Lato Medium" panose="020F0502020204030203" pitchFamily="34" charset="0"/>
                <a:cs typeface="Lato Medium" panose="020F0502020204030203" pitchFamily="34" charset="0"/>
              </a:rPr>
              <a:t>HOW TO DEAL WITH THE PROBLEM OF SECRET WEATHER MODIFICATION</a:t>
            </a:r>
          </a:p>
          <a:p>
            <a:pPr algn="ctr"/>
            <a:r>
              <a:rPr lang="en-US" sz="2000" dirty="0" smtClean="0">
                <a:latin typeface="Lato Black" panose="020F0502020204030203" pitchFamily="34" charset="0"/>
                <a:ea typeface="Lato Black" panose="020F0502020204030203" pitchFamily="34" charset="0"/>
                <a:cs typeface="Lato Black" panose="020F0502020204030203" pitchFamily="34" charset="0"/>
                <a:hlinkClick r:id="rId2"/>
              </a:rPr>
              <a:t>https://climateviewer.com/enmod/</a:t>
            </a:r>
            <a:endParaRPr lang="en-US"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53</a:t>
            </a:fld>
            <a:endParaRPr lang="en-US">
              <a:solidFill>
                <a:schemeClr val="tx1"/>
              </a:solidFill>
            </a:endParaRPr>
          </a:p>
        </p:txBody>
      </p:sp>
      <p:sp>
        <p:nvSpPr>
          <p:cNvPr id="25" name="TextBox 24">
            <a:extLst>
              <a:ext uri="{FF2B5EF4-FFF2-40B4-BE49-F238E27FC236}">
                <a16:creationId xmlns="" xmlns:a16="http://schemas.microsoft.com/office/drawing/2014/main" id="{36173B2A-C918-4BEE-B6AF-319AC93AC305}"/>
              </a:ext>
            </a:extLst>
          </p:cNvPr>
          <p:cNvSpPr txBox="1"/>
          <p:nvPr/>
        </p:nvSpPr>
        <p:spPr>
          <a:xfrm>
            <a:off x="818583" y="3852869"/>
            <a:ext cx="2857500" cy="1969770"/>
          </a:xfrm>
          <a:prstGeom prst="rect">
            <a:avLst/>
          </a:prstGeom>
          <a:noFill/>
        </p:spPr>
        <p:txBody>
          <a:bodyPr wrap="square" lIns="0" tIns="0" rIns="0" bIns="0" rtlCol="0">
            <a:spAutoFit/>
          </a:bodyPr>
          <a:lstStyle/>
          <a:p>
            <a:pPr algn="ctr"/>
            <a:r>
              <a:rPr lang="en-US" sz="16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DON’T FLY</a:t>
            </a:r>
          </a:p>
          <a:p>
            <a:endParaRPr lang="en-US" sz="16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buFont typeface="Arial" panose="020B0604020202020204" pitchFamily="34" charset="0"/>
              <a:buChar char="•"/>
            </a:pPr>
            <a:r>
              <a:rPr lang="en-US" sz="16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Tell the airline industry </a:t>
            </a:r>
            <a:r>
              <a:rPr lang="en-US" sz="16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“You’re #GROUNDED!”</a:t>
            </a:r>
          </a:p>
          <a:p>
            <a:pPr marL="285750" indent="-285750">
              <a:buFont typeface="Arial" panose="020B0604020202020204" pitchFamily="34" charset="0"/>
              <a:buChar char="•"/>
            </a:pPr>
            <a:r>
              <a:rPr lang="en-US" sz="16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Demand the ICAO, FAA, NASA, and the DLR pursue options to stop creating cirrus clouds.</a:t>
            </a:r>
            <a:endParaRPr lang="en-US" sz="16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6" name="TextBox 55">
            <a:extLst>
              <a:ext uri="{FF2B5EF4-FFF2-40B4-BE49-F238E27FC236}">
                <a16:creationId xmlns="" xmlns:a16="http://schemas.microsoft.com/office/drawing/2014/main" id="{279D30CE-39A8-4191-969A-F1BE2900893A}"/>
              </a:ext>
            </a:extLst>
          </p:cNvPr>
          <p:cNvSpPr txBox="1"/>
          <p:nvPr/>
        </p:nvSpPr>
        <p:spPr>
          <a:xfrm>
            <a:off x="8515916" y="3852869"/>
            <a:ext cx="2857500" cy="2154436"/>
          </a:xfrm>
          <a:prstGeom prst="rect">
            <a:avLst/>
          </a:prstGeom>
          <a:noFill/>
        </p:spPr>
        <p:txBody>
          <a:bodyPr wrap="square" lIns="0" tIns="0" rIns="0" bIns="0" rtlCol="0">
            <a:spAutoFit/>
          </a:bodyPr>
          <a:lstStyle/>
          <a:p>
            <a:pPr algn="ctr"/>
            <a: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Support The Environmental Modification Accountability Act.</a:t>
            </a:r>
          </a:p>
          <a:p>
            <a:pPr algn="ctr"/>
            <a:endPar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marL="285750" indent="-285750">
              <a:buFont typeface="Arial" panose="020B0604020202020204" pitchFamily="34" charset="0"/>
              <a:buChar char="•"/>
            </a:pP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Give the Weather Warfare ban of 1978 teeth.</a:t>
            </a:r>
          </a:p>
          <a:p>
            <a:pPr marL="285750" indent="-285750">
              <a:buFont typeface="Arial" panose="020B0604020202020204" pitchFamily="34" charset="0"/>
              <a:buChar char="•"/>
            </a:pP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Build a sensor network to detect illegal weather warfare activity.</a:t>
            </a:r>
          </a:p>
          <a:p>
            <a:pPr marL="285750" indent="-285750">
              <a:buFont typeface="Arial" panose="020B0604020202020204" pitchFamily="34" charset="0"/>
              <a:buChar char="•"/>
            </a:pP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Pursue a complete ban on Space Weather Modification (Ionospheric Heaters, Rockets)</a:t>
            </a:r>
            <a:endPar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8" name="TextBox 57">
            <a:extLst>
              <a:ext uri="{FF2B5EF4-FFF2-40B4-BE49-F238E27FC236}">
                <a16:creationId xmlns="" xmlns:a16="http://schemas.microsoft.com/office/drawing/2014/main" id="{EAD18D3C-E5B8-4D18-ACCB-5C8EAAFA7A56}"/>
              </a:ext>
            </a:extLst>
          </p:cNvPr>
          <p:cNvSpPr txBox="1"/>
          <p:nvPr/>
        </p:nvSpPr>
        <p:spPr>
          <a:xfrm>
            <a:off x="818583" y="2006534"/>
            <a:ext cx="2857500" cy="369332"/>
          </a:xfrm>
          <a:prstGeom prst="rect">
            <a:avLst/>
          </a:prstGeom>
          <a:noFill/>
        </p:spPr>
        <p:txBody>
          <a:bodyPr wrap="square" lIns="0" tIns="0" rIns="0" bIns="0" rtlCol="0">
            <a:spAutoFit/>
          </a:bodyPr>
          <a:lstStyle/>
          <a:p>
            <a:pPr algn="ctr"/>
            <a:r>
              <a:rPr lang="en-US" sz="2400" b="1" dirty="0" smtClean="0">
                <a:solidFill>
                  <a:schemeClr val="bg1"/>
                </a:solidFill>
              </a:rPr>
              <a:t>COMMERCIAL</a:t>
            </a:r>
            <a:endParaRPr lang="en-US" sz="2400" b="1" dirty="0">
              <a:solidFill>
                <a:schemeClr val="bg1"/>
              </a:solidFill>
            </a:endParaRPr>
          </a:p>
        </p:txBody>
      </p:sp>
      <p:sp>
        <p:nvSpPr>
          <p:cNvPr id="59" name="TextBox 58">
            <a:extLst>
              <a:ext uri="{FF2B5EF4-FFF2-40B4-BE49-F238E27FC236}">
                <a16:creationId xmlns="" xmlns:a16="http://schemas.microsoft.com/office/drawing/2014/main" id="{D4E3C76D-20D6-4732-80D7-7099679A566D}"/>
              </a:ext>
            </a:extLst>
          </p:cNvPr>
          <p:cNvSpPr txBox="1"/>
          <p:nvPr/>
        </p:nvSpPr>
        <p:spPr>
          <a:xfrm>
            <a:off x="4667250" y="2006534"/>
            <a:ext cx="2857500" cy="369332"/>
          </a:xfrm>
          <a:prstGeom prst="rect">
            <a:avLst/>
          </a:prstGeom>
          <a:noFill/>
        </p:spPr>
        <p:txBody>
          <a:bodyPr wrap="square" lIns="0" tIns="0" rIns="0" bIns="0" rtlCol="0">
            <a:spAutoFit/>
          </a:bodyPr>
          <a:lstStyle/>
          <a:p>
            <a:pPr algn="ctr"/>
            <a:r>
              <a:rPr lang="en-US" sz="2400" b="1" dirty="0" smtClean="0">
                <a:solidFill>
                  <a:schemeClr val="bg1"/>
                </a:solidFill>
              </a:rPr>
              <a:t>SCIENTIFIC</a:t>
            </a:r>
            <a:endParaRPr lang="en-US" sz="2400" b="1" dirty="0">
              <a:solidFill>
                <a:schemeClr val="bg1"/>
              </a:solidFill>
            </a:endParaRPr>
          </a:p>
        </p:txBody>
      </p:sp>
      <p:sp>
        <p:nvSpPr>
          <p:cNvPr id="60" name="TextBox 59">
            <a:extLst>
              <a:ext uri="{FF2B5EF4-FFF2-40B4-BE49-F238E27FC236}">
                <a16:creationId xmlns="" xmlns:a16="http://schemas.microsoft.com/office/drawing/2014/main" id="{686ACBA1-C900-4A90-BA80-CC6F4C898AF7}"/>
              </a:ext>
            </a:extLst>
          </p:cNvPr>
          <p:cNvSpPr txBox="1"/>
          <p:nvPr/>
        </p:nvSpPr>
        <p:spPr>
          <a:xfrm>
            <a:off x="8515916" y="2006534"/>
            <a:ext cx="2857500" cy="369332"/>
          </a:xfrm>
          <a:prstGeom prst="rect">
            <a:avLst/>
          </a:prstGeom>
          <a:noFill/>
        </p:spPr>
        <p:txBody>
          <a:bodyPr wrap="square" lIns="0" tIns="0" rIns="0" bIns="0" rtlCol="0">
            <a:spAutoFit/>
          </a:bodyPr>
          <a:lstStyle/>
          <a:p>
            <a:pPr algn="ctr"/>
            <a:r>
              <a:rPr lang="en-US" sz="2400" b="1" dirty="0" smtClean="0">
                <a:solidFill>
                  <a:schemeClr val="bg1"/>
                </a:solidFill>
              </a:rPr>
              <a:t>MILITARY</a:t>
            </a:r>
            <a:endParaRPr lang="en-US" sz="2400" b="1" dirty="0">
              <a:solidFill>
                <a:schemeClr val="bg1"/>
              </a:solidFill>
            </a:endParaRPr>
          </a:p>
        </p:txBody>
      </p:sp>
      <p:pic>
        <p:nvPicPr>
          <p:cNvPr id="2050" name="Picture 2" descr="E:\CV News\- POWERPOINT -\Carbon Black Dust - The Chemtrail Secret for Geoengineering, Weather Warfare, and Ozone Destruction\fighter-jet-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941" y="2491888"/>
            <a:ext cx="13716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V News\- POWERPOINT -\Carbon Black Dust - The Chemtrail Secret for Geoengineering, Weather Warfare, and Ozone Destruction\plane-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1533" y="2430928"/>
            <a:ext cx="1371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CV News\- POWERPOINT -\Carbon Black Dust - The Chemtrail Secret for Geoengineering, Weather Warfare, and Ozone Destruction\flas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081" y="2554086"/>
            <a:ext cx="907084" cy="103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83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54</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46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55</a:t>
            </a:fld>
            <a:endParaRPr lang="en-US">
              <a:solidFill>
                <a:schemeClr val="tx1"/>
              </a:solidFill>
            </a:endParaRP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25" y="-1"/>
            <a:ext cx="121893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61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54479" y="1853519"/>
            <a:ext cx="11283043" cy="215443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THANK YOU</a:t>
            </a:r>
          </a:p>
          <a:p>
            <a:pPr algn="ct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“Never doubt that a small group of thoughtful, committed citizens can change the world; </a:t>
            </a:r>
            <a:r>
              <a:rPr lang="en-US" sz="20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
            </a:r>
            <a:br>
              <a:rPr lang="en-US" sz="20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US" sz="20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indeed</a:t>
            </a: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it's the only thing that ever has.”</a:t>
            </a:r>
            <a:b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US" sz="2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Margaret Mead</a:t>
            </a:r>
            <a:endParaRPr lang="en-US" sz="80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1026"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255813"/>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302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8"/>
          <p:cNvSpPr>
            <a:spLocks noChangeArrowheads="1"/>
          </p:cNvSpPr>
          <p:nvPr/>
        </p:nvSpPr>
        <p:spPr bwMode="auto">
          <a:xfrm>
            <a:off x="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xmlns="" id="{C63B2F05-B9A4-42FA-9DE1-4E4B120E90EB}"/>
              </a:ext>
            </a:extLst>
          </p:cNvPr>
          <p:cNvSpPr/>
          <p:nvPr/>
        </p:nvSpPr>
        <p:spPr>
          <a:xfrm>
            <a:off x="9273395" y="213863"/>
            <a:ext cx="2751591" cy="5262979"/>
          </a:xfrm>
          <a:prstGeom prst="rect">
            <a:avLst/>
          </a:prstGeom>
        </p:spPr>
        <p:txBody>
          <a:bodyPr wrap="square" lIns="0" tIns="0" rIns="0" bIns="0">
            <a:spAutoFit/>
          </a:bodyPr>
          <a:lstStyle/>
          <a:p>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James Franklin Lee Jr.</a:t>
            </a:r>
          </a:p>
          <a:p>
            <a:r>
              <a:rPr lang="en-US" dirty="0" err="1"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ClimateViewer</a:t>
            </a:r>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 News, LLC</a:t>
            </a:r>
          </a:p>
          <a:p>
            <a:r>
              <a:rPr lang="en-US" sz="16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1637 North Main St.</a:t>
            </a:r>
          </a:p>
          <a:p>
            <a:r>
              <a:rPr lang="en-US" sz="16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Sumter, South Carolina 29153</a:t>
            </a:r>
          </a:p>
          <a:p>
            <a:endParaRPr lang="en-US" dirty="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+1 (803) 450-4305</a:t>
            </a:r>
            <a:b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br>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3"/>
              </a:rPr>
              <a:t>jim@climateviewer.com</a:t>
            </a:r>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
            </a:r>
            <a:b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br>
            <a:r>
              <a:rPr lang="en-US"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Skype: rezn8d</a:t>
            </a:r>
            <a:r>
              <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
            </a:r>
            <a:br>
              <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br>
            <a:r>
              <a:rPr lang="en-US" sz="2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
            </a:r>
            <a:br>
              <a:rPr lang="en-US" sz="2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br>
            <a:r>
              <a:rPr lang="en-US" sz="20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4"/>
              </a:rPr>
              <a:t>climateviewer.com</a:t>
            </a:r>
            <a:endParaRPr lang="en-US" sz="20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r>
              <a:rPr lang="en-US" sz="20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5"/>
              </a:rPr>
              <a:t>climateviewer.org</a:t>
            </a:r>
            <a:r>
              <a:rPr lang="en-US" sz="20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 </a:t>
            </a:r>
          </a:p>
          <a:p>
            <a:r>
              <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6"/>
              </a:rPr>
              <a:t>weathermodificationhistory.com</a:t>
            </a:r>
            <a:endPar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endParaRPr lang="en-US" sz="1400" dirty="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r>
              <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rPr>
              <a:t>Support My Work</a:t>
            </a:r>
          </a:p>
          <a:p>
            <a:endParaRPr lang="en-US" sz="500" dirty="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US" sz="2400" dirty="0" err="1"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7"/>
              </a:rPr>
              <a:t>Patreon</a:t>
            </a:r>
            <a:endParaRPr lang="en-US" sz="2400" dirty="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US" sz="2400" dirty="0" err="1"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8"/>
              </a:rPr>
              <a:t>Paypal</a:t>
            </a:r>
            <a:endParaRPr lang="en-US" sz="2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US" sz="2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9"/>
              </a:rPr>
              <a:t>GoFundMe</a:t>
            </a:r>
            <a:endParaRPr lang="en-US" sz="2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a:p>
            <a:endParaRPr lang="en-US" sz="1000" dirty="0">
              <a:solidFill>
                <a:srgbClr val="083D65"/>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5"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5"/>
          <p:cNvSpPr>
            <a:spLocks/>
          </p:cNvSpPr>
          <p:nvPr/>
        </p:nvSpPr>
        <p:spPr bwMode="auto">
          <a:xfrm>
            <a:off x="11295191" y="5647558"/>
            <a:ext cx="896809" cy="762590"/>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1902393" y="6384789"/>
            <a:ext cx="8387232" cy="276999"/>
          </a:xfrm>
          <a:prstGeom prst="rect">
            <a:avLst/>
          </a:prstGeom>
          <a:noFill/>
        </p:spPr>
        <p:txBody>
          <a:bodyPr wrap="none" rtlCol="0" anchor="ctr">
            <a:spAutoFit/>
          </a:bodyPr>
          <a:lstStyle/>
          <a:p>
            <a:pPr algn="ctr"/>
            <a:r>
              <a:rPr lang="en-US" sz="1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CARBON BLACK DUST &amp; </a:t>
            </a:r>
            <a:r>
              <a:rPr lang="en-US" sz="1200" b="1"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SOOT : </a:t>
            </a:r>
            <a:r>
              <a:rPr lang="en-US" sz="12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The </a:t>
            </a:r>
            <a:r>
              <a:rPr lang="en-US"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Chemtrail Secret for Weather Warfare, Geoengineering, and Ozone Destruction</a:t>
            </a:r>
          </a:p>
        </p:txBody>
      </p:sp>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graphicFrame>
        <p:nvGraphicFramePr>
          <p:cNvPr id="35" name="Object 34">
            <a:hlinkClick r:id="rId11"/>
          </p:cNvPr>
          <p:cNvGraphicFramePr>
            <a:graphicFrameLocks noChangeAspect="1"/>
          </p:cNvGraphicFramePr>
          <p:nvPr>
            <p:extLst>
              <p:ext uri="{D42A27DB-BD31-4B8C-83A1-F6EECF244321}">
                <p14:modId xmlns:p14="http://schemas.microsoft.com/office/powerpoint/2010/main" val="1120497692"/>
              </p:ext>
            </p:extLst>
          </p:nvPr>
        </p:nvGraphicFramePr>
        <p:xfrm>
          <a:off x="183672" y="114380"/>
          <a:ext cx="8962843" cy="5041599"/>
        </p:xfrm>
        <a:graphic>
          <a:graphicData uri="http://schemas.openxmlformats.org/presentationml/2006/ole">
            <mc:AlternateContent xmlns:mc="http://schemas.openxmlformats.org/markup-compatibility/2006">
              <mc:Choice xmlns:v="urn:schemas-microsoft-com:vml" Requires="v">
                <p:oleObj spid="_x0000_s2068" name="Image" r:id="rId12" imgW="24380640" imgH="13714200" progId="Photoshop.Image.15">
                  <p:embed/>
                </p:oleObj>
              </mc:Choice>
              <mc:Fallback>
                <p:oleObj name="Image" r:id="rId12" imgW="24380640" imgH="13714200" progId="Photoshop.Image.15">
                  <p:embed/>
                  <p:pic>
                    <p:nvPicPr>
                      <p:cNvPr id="0" name=""/>
                      <p:cNvPicPr/>
                      <p:nvPr/>
                    </p:nvPicPr>
                    <p:blipFill>
                      <a:blip r:embed="rId13"/>
                      <a:stretch>
                        <a:fillRect/>
                      </a:stretch>
                    </p:blipFill>
                    <p:spPr>
                      <a:xfrm>
                        <a:off x="183672" y="114380"/>
                        <a:ext cx="8962843" cy="5041599"/>
                      </a:xfrm>
                      <a:prstGeom prst="rect">
                        <a:avLst/>
                      </a:prstGeom>
                    </p:spPr>
                  </p:pic>
                </p:oleObj>
              </mc:Fallback>
            </mc:AlternateContent>
          </a:graphicData>
        </a:graphic>
      </p:graphicFrame>
      <p:sp>
        <p:nvSpPr>
          <p:cNvPr id="37" name="TextBox 36"/>
          <p:cNvSpPr txBox="1"/>
          <p:nvPr/>
        </p:nvSpPr>
        <p:spPr>
          <a:xfrm>
            <a:off x="282921" y="5253485"/>
            <a:ext cx="11742065" cy="307777"/>
          </a:xfrm>
          <a:prstGeom prst="rect">
            <a:avLst/>
          </a:prstGeom>
          <a:noFill/>
        </p:spPr>
        <p:txBody>
          <a:bodyPr wrap="square" rtlCol="0">
            <a:spAutoFit/>
          </a:bodyPr>
          <a:lstStyle/>
          <a:p>
            <a:r>
              <a:rPr lang="en-US" sz="1400" dirty="0" smtClean="0">
                <a:solidFill>
                  <a:srgbClr val="083D65"/>
                </a:solidFill>
                <a:latin typeface="Lato Medium" panose="020F0502020204030203" pitchFamily="34" charset="0"/>
                <a:ea typeface="Lato Medium" panose="020F0502020204030203" pitchFamily="34" charset="0"/>
                <a:cs typeface="Lato Medium" panose="020F0502020204030203" pitchFamily="34" charset="0"/>
              </a:rPr>
              <a:t>THIS </a:t>
            </a:r>
            <a:r>
              <a:rPr lang="en-US" sz="1400" dirty="0">
                <a:solidFill>
                  <a:srgbClr val="083D65"/>
                </a:solidFill>
                <a:latin typeface="Lato Medium" panose="020F0502020204030203" pitchFamily="34" charset="0"/>
                <a:ea typeface="Lato Medium" panose="020F0502020204030203" pitchFamily="34" charset="0"/>
                <a:cs typeface="Lato Medium" panose="020F0502020204030203" pitchFamily="34" charset="0"/>
              </a:rPr>
              <a:t>PRESENTATION MAY BE FREELY DOWNLOADED AND DISTRIBUTED </a:t>
            </a:r>
            <a:r>
              <a:rPr lang="en-US" sz="1400" dirty="0" smtClean="0">
                <a:solidFill>
                  <a:srgbClr val="083D65"/>
                </a:solidFill>
                <a:latin typeface="Lato Medium" panose="020F0502020204030203" pitchFamily="34" charset="0"/>
                <a:ea typeface="Lato Medium" panose="020F0502020204030203" pitchFamily="34" charset="0"/>
                <a:cs typeface="Lato Medium" panose="020F0502020204030203" pitchFamily="34" charset="0"/>
              </a:rPr>
              <a:t>FROM: </a:t>
            </a:r>
            <a:r>
              <a:rPr lang="en-US" sz="1400" dirty="0" smtClean="0">
                <a:solidFill>
                  <a:srgbClr val="083D65"/>
                </a:solidFill>
                <a:latin typeface="Lato Black" panose="020F0502020204030203" pitchFamily="34" charset="0"/>
                <a:ea typeface="Lato Black" panose="020F0502020204030203" pitchFamily="34" charset="0"/>
                <a:cs typeface="Lato Black" panose="020F0502020204030203" pitchFamily="34" charset="0"/>
                <a:hlinkClick r:id="rId14"/>
              </a:rPr>
              <a:t>CLIMATEVIEWER.COM/CIRRUSCLOUDSMATTER</a:t>
            </a:r>
            <a:endParaRPr lang="en-US" sz="1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33578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70C29A-6944-4423-8916-B08110EB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609F76C1-A4F1-4404-84AC-BD06AE5DAB79}"/>
              </a:ext>
            </a:extLst>
          </p:cNvPr>
          <p:cNvGrpSpPr/>
          <p:nvPr/>
        </p:nvGrpSpPr>
        <p:grpSpPr>
          <a:xfrm flipV="1">
            <a:off x="-16329" y="0"/>
            <a:ext cx="12224658" cy="4727504"/>
            <a:chOff x="0" y="2143125"/>
            <a:chExt cx="12192000" cy="4714875"/>
          </a:xfrm>
        </p:grpSpPr>
        <p:sp>
          <p:nvSpPr>
            <p:cNvPr id="11" name="Freeform: Shape 10">
              <a:extLst>
                <a:ext uri="{FF2B5EF4-FFF2-40B4-BE49-F238E27FC236}">
                  <a16:creationId xmlns="" xmlns:a16="http://schemas.microsoft.com/office/drawing/2014/main"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 xmlns:a16="http://schemas.microsoft.com/office/drawing/2014/main" id="{0D41BAE9-A529-41A0-92D4-758124341160}"/>
              </a:ext>
            </a:extLst>
          </p:cNvPr>
          <p:cNvSpPr txBox="1"/>
          <p:nvPr/>
        </p:nvSpPr>
        <p:spPr>
          <a:xfrm>
            <a:off x="408213" y="2197894"/>
            <a:ext cx="11283043" cy="1231106"/>
          </a:xfrm>
          <a:prstGeom prst="rect">
            <a:avLst/>
          </a:prstGeom>
          <a:noFill/>
        </p:spPr>
        <p:txBody>
          <a:bodyPr wrap="square" lIns="0" tIns="0" rIns="0" bIns="0" rtlCol="0" anchor="t">
            <a:spAutoFit/>
          </a:bodyPr>
          <a:lstStyle/>
          <a:p>
            <a:pPr algn="ctr"/>
            <a:r>
              <a:rPr lang="en-US" sz="8000" b="1" dirty="0" smtClean="0">
                <a:solidFill>
                  <a:schemeClr val="bg1"/>
                </a:solidFill>
                <a:latin typeface="+mj-lt"/>
                <a:cs typeface="Segoe UI Semibold" panose="020B0702040204020203" pitchFamily="34" charset="0"/>
              </a:rPr>
              <a:t>OZONE DESTRUCTION</a:t>
            </a:r>
            <a:endParaRPr lang="en-US" sz="8000" dirty="0">
              <a:solidFill>
                <a:schemeClr val="bg1"/>
              </a:solidFill>
              <a:latin typeface="+mj-lt"/>
              <a:cs typeface="Segoe UI Semibold" panose="020B0702040204020203" pitchFamily="34" charset="0"/>
            </a:endParaRPr>
          </a:p>
        </p:txBody>
      </p:sp>
      <p:pic>
        <p:nvPicPr>
          <p:cNvPr id="1026" name="Picture 2" descr="E:\CV News\- POWERPOINT -\Carbon Black Dust - The Chemtrail Secret for Geoengineering, Weather Warfare, and Ozone Destruction\climateviewer-new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90" y="600188"/>
            <a:ext cx="1434420" cy="1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98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286D4F91-1EAD-4FB9-94C6-E196979B02FA}"/>
              </a:ext>
            </a:extLst>
          </p:cNvPr>
          <p:cNvCxnSpPr>
            <a:cxnSpLocks/>
          </p:cNvCxnSpPr>
          <p:nvPr/>
        </p:nvCxnSpPr>
        <p:spPr>
          <a:xfrm>
            <a:off x="1098874" y="3854842"/>
            <a:ext cx="737869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OZONE DESTRUCTION</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571500" y="940633"/>
            <a:ext cx="10570949" cy="307777"/>
          </a:xfrm>
          <a:prstGeom prst="rect">
            <a:avLst/>
          </a:prstGeom>
          <a:noFill/>
        </p:spPr>
        <p:txBody>
          <a:bodyPr wrap="square" lIns="0" tIns="0" rIns="0" bIns="0" rtlCol="0">
            <a:spAutoFit/>
          </a:bodyPr>
          <a:lstStyle/>
          <a:p>
            <a:pPr algn="ctr"/>
            <a:r>
              <a:rPr lang="en-US" sz="2000" dirty="0" smtClean="0">
                <a:latin typeface="Lato Black" panose="020F0502020204030203" pitchFamily="34" charset="0"/>
                <a:ea typeface="Lato Black" panose="020F0502020204030203" pitchFamily="34" charset="0"/>
                <a:cs typeface="Lato Black" panose="020F0502020204030203" pitchFamily="34" charset="0"/>
              </a:rPr>
              <a:t>SOOT</a:t>
            </a:r>
            <a:r>
              <a:rPr lang="en-US" sz="2000" dirty="0" smtClean="0">
                <a:latin typeface="Lato Black" panose="020F0502020204030203" pitchFamily="34" charset="0"/>
                <a:ea typeface="Lato Black" panose="020F0502020204030203" pitchFamily="34" charset="0"/>
                <a:cs typeface="Lato Black" panose="020F0502020204030203" pitchFamily="34" charset="0"/>
              </a:rPr>
              <a:t> LEVITATS </a:t>
            </a:r>
            <a:r>
              <a:rPr lang="en-US" sz="2000" dirty="0" smtClean="0">
                <a:latin typeface="Lato Black" panose="020F0502020204030203" pitchFamily="34" charset="0"/>
                <a:ea typeface="Lato Black" panose="020F0502020204030203" pitchFamily="34" charset="0"/>
                <a:cs typeface="Lato Black" panose="020F0502020204030203" pitchFamily="34" charset="0"/>
              </a:rPr>
              <a:t>INTO THE STRATOSPHERE, CARRIES SULFUR &amp; METALS</a:t>
            </a:r>
            <a:endParaRPr lang="en-US"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7</a:t>
            </a:fld>
            <a:endParaRPr lang="en-US">
              <a:solidFill>
                <a:schemeClr val="tx1"/>
              </a:solidFill>
            </a:endParaRPr>
          </a:p>
        </p:txBody>
      </p:sp>
      <p:grpSp>
        <p:nvGrpSpPr>
          <p:cNvPr id="7" name="Group 6">
            <a:extLst>
              <a:ext uri="{FF2B5EF4-FFF2-40B4-BE49-F238E27FC236}">
                <a16:creationId xmlns="" xmlns:a16="http://schemas.microsoft.com/office/drawing/2014/main" id="{54154045-0EB4-46B3-9D7F-0B85E325BE3B}"/>
              </a:ext>
            </a:extLst>
          </p:cNvPr>
          <p:cNvGrpSpPr/>
          <p:nvPr/>
        </p:nvGrpSpPr>
        <p:grpSpPr>
          <a:xfrm>
            <a:off x="7599149" y="1705248"/>
            <a:ext cx="3543300" cy="4299188"/>
            <a:chOff x="4324350" y="1901715"/>
            <a:chExt cx="3543301" cy="4299188"/>
          </a:xfrm>
        </p:grpSpPr>
        <p:sp>
          <p:nvSpPr>
            <p:cNvPr id="6" name="Isosceles Triangle 5">
              <a:extLst>
                <a:ext uri="{FF2B5EF4-FFF2-40B4-BE49-F238E27FC236}">
                  <a16:creationId xmlns="" xmlns:a16="http://schemas.microsoft.com/office/drawing/2014/main" id="{6D99A6DF-D017-41E2-9CAF-D14620E324E3}"/>
                </a:ext>
              </a:extLst>
            </p:cNvPr>
            <p:cNvSpPr/>
            <p:nvPr/>
          </p:nvSpPr>
          <p:spPr>
            <a:xfrm>
              <a:off x="4324350" y="3146334"/>
              <a:ext cx="3543300" cy="3054569"/>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 xmlns:a16="http://schemas.microsoft.com/office/drawing/2014/main" id="{E1E3AA3B-11B1-42A5-9834-03AE507F10CA}"/>
                </a:ext>
              </a:extLst>
            </p:cNvPr>
            <p:cNvSpPr/>
            <p:nvPr/>
          </p:nvSpPr>
          <p:spPr>
            <a:xfrm rot="10800000">
              <a:off x="4324351" y="1901715"/>
              <a:ext cx="3543300" cy="3054569"/>
            </a:xfrm>
            <a:prstGeom prs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 xmlns:a16="http://schemas.microsoft.com/office/drawing/2014/main" id="{AA02AAF6-D6B0-42C8-937F-E9F0ABD302AF}"/>
              </a:ext>
            </a:extLst>
          </p:cNvPr>
          <p:cNvSpPr txBox="1"/>
          <p:nvPr/>
        </p:nvSpPr>
        <p:spPr>
          <a:xfrm>
            <a:off x="7999201" y="1945250"/>
            <a:ext cx="2743198" cy="369332"/>
          </a:xfrm>
          <a:prstGeom prst="rect">
            <a:avLst/>
          </a:prstGeom>
          <a:noFill/>
        </p:spPr>
        <p:txBody>
          <a:bodyPr wrap="square" lIns="0" tIns="0" rIns="0" bIns="0" rtlCol="0">
            <a:spAutoFit/>
          </a:bodyPr>
          <a:lstStyle/>
          <a:p>
            <a:pPr algn="ctr"/>
            <a:r>
              <a:rPr lang="en-US" sz="2400" dirty="0" smtClean="0"/>
              <a:t>Stratosphere</a:t>
            </a:r>
            <a:endParaRPr lang="en-US" sz="2400" dirty="0"/>
          </a:p>
        </p:txBody>
      </p:sp>
      <p:sp>
        <p:nvSpPr>
          <p:cNvPr id="37" name="TextBox 36">
            <a:extLst>
              <a:ext uri="{FF2B5EF4-FFF2-40B4-BE49-F238E27FC236}">
                <a16:creationId xmlns="" xmlns:a16="http://schemas.microsoft.com/office/drawing/2014/main" id="{5082B518-8CF6-4B7A-813D-43DF19EF9958}"/>
              </a:ext>
            </a:extLst>
          </p:cNvPr>
          <p:cNvSpPr txBox="1"/>
          <p:nvPr/>
        </p:nvSpPr>
        <p:spPr>
          <a:xfrm>
            <a:off x="7999201" y="5395102"/>
            <a:ext cx="2743198" cy="369332"/>
          </a:xfrm>
          <a:prstGeom prst="rect">
            <a:avLst/>
          </a:prstGeom>
          <a:noFill/>
        </p:spPr>
        <p:txBody>
          <a:bodyPr wrap="square" lIns="0" tIns="0" rIns="0" bIns="0" rtlCol="0">
            <a:spAutoFit/>
          </a:bodyPr>
          <a:lstStyle/>
          <a:p>
            <a:pPr algn="ctr"/>
            <a:r>
              <a:rPr lang="en-US" sz="2400" dirty="0" smtClean="0"/>
              <a:t>Troposphere</a:t>
            </a:r>
            <a:endParaRPr lang="en-US" sz="2400" dirty="0"/>
          </a:p>
        </p:txBody>
      </p:sp>
      <p:sp>
        <p:nvSpPr>
          <p:cNvPr id="41" name="Freeform 272">
            <a:extLst>
              <a:ext uri="{FF2B5EF4-FFF2-40B4-BE49-F238E27FC236}">
                <a16:creationId xmlns="" xmlns:a16="http://schemas.microsoft.com/office/drawing/2014/main" id="{776D8B6F-E410-4D39-8C85-44EFF838F656}"/>
              </a:ext>
            </a:extLst>
          </p:cNvPr>
          <p:cNvSpPr>
            <a:spLocks noEditPoints="1"/>
          </p:cNvSpPr>
          <p:nvPr/>
        </p:nvSpPr>
        <p:spPr bwMode="auto">
          <a:xfrm>
            <a:off x="9228866" y="2320391"/>
            <a:ext cx="283864" cy="283864"/>
          </a:xfrm>
          <a:custGeom>
            <a:avLst/>
            <a:gdLst>
              <a:gd name="T0" fmla="*/ 301 w 596"/>
              <a:gd name="T1" fmla="*/ 416 h 596"/>
              <a:gd name="T2" fmla="*/ 290 w 596"/>
              <a:gd name="T3" fmla="*/ 414 h 596"/>
              <a:gd name="T4" fmla="*/ 109 w 596"/>
              <a:gd name="T5" fmla="*/ 207 h 596"/>
              <a:gd name="T6" fmla="*/ 115 w 596"/>
              <a:gd name="T7" fmla="*/ 199 h 596"/>
              <a:gd name="T8" fmla="*/ 126 w 596"/>
              <a:gd name="T9" fmla="*/ 202 h 596"/>
              <a:gd name="T10" fmla="*/ 472 w 596"/>
              <a:gd name="T11" fmla="*/ 200 h 596"/>
              <a:gd name="T12" fmla="*/ 482 w 596"/>
              <a:gd name="T13" fmla="*/ 201 h 596"/>
              <a:gd name="T14" fmla="*/ 486 w 596"/>
              <a:gd name="T15" fmla="*/ 212 h 596"/>
              <a:gd name="T16" fmla="*/ 283 w 596"/>
              <a:gd name="T17" fmla="*/ 0 h 596"/>
              <a:gd name="T18" fmla="*/ 237 w 596"/>
              <a:gd name="T19" fmla="*/ 6 h 596"/>
              <a:gd name="T20" fmla="*/ 195 w 596"/>
              <a:gd name="T21" fmla="*/ 18 h 596"/>
              <a:gd name="T22" fmla="*/ 155 w 596"/>
              <a:gd name="T23" fmla="*/ 36 h 596"/>
              <a:gd name="T24" fmla="*/ 120 w 596"/>
              <a:gd name="T25" fmla="*/ 60 h 596"/>
              <a:gd name="T26" fmla="*/ 87 w 596"/>
              <a:gd name="T27" fmla="*/ 88 h 596"/>
              <a:gd name="T28" fmla="*/ 59 w 596"/>
              <a:gd name="T29" fmla="*/ 120 h 596"/>
              <a:gd name="T30" fmla="*/ 35 w 596"/>
              <a:gd name="T31" fmla="*/ 156 h 596"/>
              <a:gd name="T32" fmla="*/ 18 w 596"/>
              <a:gd name="T33" fmla="*/ 196 h 596"/>
              <a:gd name="T34" fmla="*/ 5 w 596"/>
              <a:gd name="T35" fmla="*/ 238 h 596"/>
              <a:gd name="T36" fmla="*/ 0 w 596"/>
              <a:gd name="T37" fmla="*/ 282 h 596"/>
              <a:gd name="T38" fmla="*/ 1 w 596"/>
              <a:gd name="T39" fmla="*/ 328 h 596"/>
              <a:gd name="T40" fmla="*/ 9 w 596"/>
              <a:gd name="T41" fmla="*/ 373 h 596"/>
              <a:gd name="T42" fmla="*/ 23 w 596"/>
              <a:gd name="T43" fmla="*/ 414 h 596"/>
              <a:gd name="T44" fmla="*/ 43 w 596"/>
              <a:gd name="T45" fmla="*/ 453 h 596"/>
              <a:gd name="T46" fmla="*/ 68 w 596"/>
              <a:gd name="T47" fmla="*/ 487 h 596"/>
              <a:gd name="T48" fmla="*/ 97 w 596"/>
              <a:gd name="T49" fmla="*/ 519 h 596"/>
              <a:gd name="T50" fmla="*/ 131 w 596"/>
              <a:gd name="T51" fmla="*/ 544 h 596"/>
              <a:gd name="T52" fmla="*/ 168 w 596"/>
              <a:gd name="T53" fmla="*/ 566 h 596"/>
              <a:gd name="T54" fmla="*/ 209 w 596"/>
              <a:gd name="T55" fmla="*/ 582 h 596"/>
              <a:gd name="T56" fmla="*/ 252 w 596"/>
              <a:gd name="T57" fmla="*/ 592 h 596"/>
              <a:gd name="T58" fmla="*/ 298 w 596"/>
              <a:gd name="T59" fmla="*/ 596 h 596"/>
              <a:gd name="T60" fmla="*/ 343 w 596"/>
              <a:gd name="T61" fmla="*/ 592 h 596"/>
              <a:gd name="T62" fmla="*/ 386 w 596"/>
              <a:gd name="T63" fmla="*/ 582 h 596"/>
              <a:gd name="T64" fmla="*/ 426 w 596"/>
              <a:gd name="T65" fmla="*/ 566 h 596"/>
              <a:gd name="T66" fmla="*/ 464 w 596"/>
              <a:gd name="T67" fmla="*/ 544 h 596"/>
              <a:gd name="T68" fmla="*/ 498 w 596"/>
              <a:gd name="T69" fmla="*/ 519 h 596"/>
              <a:gd name="T70" fmla="*/ 527 w 596"/>
              <a:gd name="T71" fmla="*/ 487 h 596"/>
              <a:gd name="T72" fmla="*/ 553 w 596"/>
              <a:gd name="T73" fmla="*/ 453 h 596"/>
              <a:gd name="T74" fmla="*/ 572 w 596"/>
              <a:gd name="T75" fmla="*/ 414 h 596"/>
              <a:gd name="T76" fmla="*/ 586 w 596"/>
              <a:gd name="T77" fmla="*/ 373 h 596"/>
              <a:gd name="T78" fmla="*/ 594 w 596"/>
              <a:gd name="T79" fmla="*/ 328 h 596"/>
              <a:gd name="T80" fmla="*/ 595 w 596"/>
              <a:gd name="T81" fmla="*/ 282 h 596"/>
              <a:gd name="T82" fmla="*/ 589 w 596"/>
              <a:gd name="T83" fmla="*/ 238 h 596"/>
              <a:gd name="T84" fmla="*/ 577 w 596"/>
              <a:gd name="T85" fmla="*/ 196 h 596"/>
              <a:gd name="T86" fmla="*/ 559 w 596"/>
              <a:gd name="T87" fmla="*/ 156 h 596"/>
              <a:gd name="T88" fmla="*/ 536 w 596"/>
              <a:gd name="T89" fmla="*/ 120 h 596"/>
              <a:gd name="T90" fmla="*/ 508 w 596"/>
              <a:gd name="T91" fmla="*/ 88 h 596"/>
              <a:gd name="T92" fmla="*/ 476 w 596"/>
              <a:gd name="T93" fmla="*/ 60 h 596"/>
              <a:gd name="T94" fmla="*/ 439 w 596"/>
              <a:gd name="T95" fmla="*/ 36 h 596"/>
              <a:gd name="T96" fmla="*/ 399 w 596"/>
              <a:gd name="T97" fmla="*/ 18 h 596"/>
              <a:gd name="T98" fmla="*/ 357 w 596"/>
              <a:gd name="T99" fmla="*/ 6 h 596"/>
              <a:gd name="T100" fmla="*/ 313 w 596"/>
              <a:gd name="T10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596">
                <a:moveTo>
                  <a:pt x="484" y="215"/>
                </a:moveTo>
                <a:lnTo>
                  <a:pt x="305" y="414"/>
                </a:lnTo>
                <a:lnTo>
                  <a:pt x="301" y="416"/>
                </a:lnTo>
                <a:lnTo>
                  <a:pt x="298" y="417"/>
                </a:lnTo>
                <a:lnTo>
                  <a:pt x="293" y="416"/>
                </a:lnTo>
                <a:lnTo>
                  <a:pt x="290" y="414"/>
                </a:lnTo>
                <a:lnTo>
                  <a:pt x="111" y="215"/>
                </a:lnTo>
                <a:lnTo>
                  <a:pt x="110" y="212"/>
                </a:lnTo>
                <a:lnTo>
                  <a:pt x="109" y="207"/>
                </a:lnTo>
                <a:lnTo>
                  <a:pt x="110" y="204"/>
                </a:lnTo>
                <a:lnTo>
                  <a:pt x="112" y="201"/>
                </a:lnTo>
                <a:lnTo>
                  <a:pt x="115" y="199"/>
                </a:lnTo>
                <a:lnTo>
                  <a:pt x="120" y="199"/>
                </a:lnTo>
                <a:lnTo>
                  <a:pt x="123" y="200"/>
                </a:lnTo>
                <a:lnTo>
                  <a:pt x="126" y="202"/>
                </a:lnTo>
                <a:lnTo>
                  <a:pt x="298" y="392"/>
                </a:lnTo>
                <a:lnTo>
                  <a:pt x="468" y="202"/>
                </a:lnTo>
                <a:lnTo>
                  <a:pt x="472" y="200"/>
                </a:lnTo>
                <a:lnTo>
                  <a:pt x="476" y="199"/>
                </a:lnTo>
                <a:lnTo>
                  <a:pt x="479" y="199"/>
                </a:lnTo>
                <a:lnTo>
                  <a:pt x="482" y="201"/>
                </a:lnTo>
                <a:lnTo>
                  <a:pt x="486" y="204"/>
                </a:lnTo>
                <a:lnTo>
                  <a:pt x="486" y="207"/>
                </a:lnTo>
                <a:lnTo>
                  <a:pt x="486" y="212"/>
                </a:lnTo>
                <a:lnTo>
                  <a:pt x="484" y="215"/>
                </a:lnTo>
                <a:close/>
                <a:moveTo>
                  <a:pt x="298" y="0"/>
                </a:moveTo>
                <a:lnTo>
                  <a:pt x="283" y="0"/>
                </a:lnTo>
                <a:lnTo>
                  <a:pt x="268" y="1"/>
                </a:lnTo>
                <a:lnTo>
                  <a:pt x="252" y="3"/>
                </a:lnTo>
                <a:lnTo>
                  <a:pt x="237" y="6"/>
                </a:lnTo>
                <a:lnTo>
                  <a:pt x="223" y="9"/>
                </a:lnTo>
                <a:lnTo>
                  <a:pt x="209" y="13"/>
                </a:lnTo>
                <a:lnTo>
                  <a:pt x="195" y="18"/>
                </a:lnTo>
                <a:lnTo>
                  <a:pt x="181" y="24"/>
                </a:lnTo>
                <a:lnTo>
                  <a:pt x="168" y="29"/>
                </a:lnTo>
                <a:lnTo>
                  <a:pt x="155" y="36"/>
                </a:lnTo>
                <a:lnTo>
                  <a:pt x="143" y="43"/>
                </a:lnTo>
                <a:lnTo>
                  <a:pt x="131" y="51"/>
                </a:lnTo>
                <a:lnTo>
                  <a:pt x="120" y="60"/>
                </a:lnTo>
                <a:lnTo>
                  <a:pt x="108" y="68"/>
                </a:lnTo>
                <a:lnTo>
                  <a:pt x="97" y="78"/>
                </a:lnTo>
                <a:lnTo>
                  <a:pt x="87" y="88"/>
                </a:lnTo>
                <a:lnTo>
                  <a:pt x="77" y="97"/>
                </a:lnTo>
                <a:lnTo>
                  <a:pt x="68" y="108"/>
                </a:lnTo>
                <a:lnTo>
                  <a:pt x="59" y="120"/>
                </a:lnTo>
                <a:lnTo>
                  <a:pt x="50" y="132"/>
                </a:lnTo>
                <a:lnTo>
                  <a:pt x="43" y="144"/>
                </a:lnTo>
                <a:lnTo>
                  <a:pt x="35" y="156"/>
                </a:lnTo>
                <a:lnTo>
                  <a:pt x="29" y="169"/>
                </a:lnTo>
                <a:lnTo>
                  <a:pt x="23" y="182"/>
                </a:lnTo>
                <a:lnTo>
                  <a:pt x="18" y="196"/>
                </a:lnTo>
                <a:lnTo>
                  <a:pt x="13" y="210"/>
                </a:lnTo>
                <a:lnTo>
                  <a:pt x="9" y="224"/>
                </a:lnTo>
                <a:lnTo>
                  <a:pt x="5" y="238"/>
                </a:lnTo>
                <a:lnTo>
                  <a:pt x="3" y="253"/>
                </a:lnTo>
                <a:lnTo>
                  <a:pt x="1" y="267"/>
                </a:lnTo>
                <a:lnTo>
                  <a:pt x="0" y="282"/>
                </a:lnTo>
                <a:lnTo>
                  <a:pt x="0" y="298"/>
                </a:lnTo>
                <a:lnTo>
                  <a:pt x="0" y="313"/>
                </a:lnTo>
                <a:lnTo>
                  <a:pt x="1" y="328"/>
                </a:lnTo>
                <a:lnTo>
                  <a:pt x="3" y="344"/>
                </a:lnTo>
                <a:lnTo>
                  <a:pt x="5" y="358"/>
                </a:lnTo>
                <a:lnTo>
                  <a:pt x="9" y="373"/>
                </a:lnTo>
                <a:lnTo>
                  <a:pt x="13" y="387"/>
                </a:lnTo>
                <a:lnTo>
                  <a:pt x="18" y="400"/>
                </a:lnTo>
                <a:lnTo>
                  <a:pt x="23" y="414"/>
                </a:lnTo>
                <a:lnTo>
                  <a:pt x="29" y="427"/>
                </a:lnTo>
                <a:lnTo>
                  <a:pt x="35" y="440"/>
                </a:lnTo>
                <a:lnTo>
                  <a:pt x="43" y="453"/>
                </a:lnTo>
                <a:lnTo>
                  <a:pt x="50" y="465"/>
                </a:lnTo>
                <a:lnTo>
                  <a:pt x="59" y="476"/>
                </a:lnTo>
                <a:lnTo>
                  <a:pt x="68" y="487"/>
                </a:lnTo>
                <a:lnTo>
                  <a:pt x="77" y="498"/>
                </a:lnTo>
                <a:lnTo>
                  <a:pt x="87" y="509"/>
                </a:lnTo>
                <a:lnTo>
                  <a:pt x="97" y="519"/>
                </a:lnTo>
                <a:lnTo>
                  <a:pt x="108" y="527"/>
                </a:lnTo>
                <a:lnTo>
                  <a:pt x="120" y="537"/>
                </a:lnTo>
                <a:lnTo>
                  <a:pt x="131" y="544"/>
                </a:lnTo>
                <a:lnTo>
                  <a:pt x="143" y="553"/>
                </a:lnTo>
                <a:lnTo>
                  <a:pt x="155" y="560"/>
                </a:lnTo>
                <a:lnTo>
                  <a:pt x="168" y="566"/>
                </a:lnTo>
                <a:lnTo>
                  <a:pt x="181" y="573"/>
                </a:lnTo>
                <a:lnTo>
                  <a:pt x="195" y="578"/>
                </a:lnTo>
                <a:lnTo>
                  <a:pt x="209" y="582"/>
                </a:lnTo>
                <a:lnTo>
                  <a:pt x="223" y="587"/>
                </a:lnTo>
                <a:lnTo>
                  <a:pt x="237" y="590"/>
                </a:lnTo>
                <a:lnTo>
                  <a:pt x="252" y="592"/>
                </a:lnTo>
                <a:lnTo>
                  <a:pt x="268" y="594"/>
                </a:lnTo>
                <a:lnTo>
                  <a:pt x="283" y="595"/>
                </a:lnTo>
                <a:lnTo>
                  <a:pt x="298" y="596"/>
                </a:lnTo>
                <a:lnTo>
                  <a:pt x="313" y="595"/>
                </a:lnTo>
                <a:lnTo>
                  <a:pt x="328" y="594"/>
                </a:lnTo>
                <a:lnTo>
                  <a:pt x="343" y="592"/>
                </a:lnTo>
                <a:lnTo>
                  <a:pt x="357" y="590"/>
                </a:lnTo>
                <a:lnTo>
                  <a:pt x="372" y="587"/>
                </a:lnTo>
                <a:lnTo>
                  <a:pt x="386" y="582"/>
                </a:lnTo>
                <a:lnTo>
                  <a:pt x="399" y="578"/>
                </a:lnTo>
                <a:lnTo>
                  <a:pt x="413" y="573"/>
                </a:lnTo>
                <a:lnTo>
                  <a:pt x="426" y="566"/>
                </a:lnTo>
                <a:lnTo>
                  <a:pt x="439" y="560"/>
                </a:lnTo>
                <a:lnTo>
                  <a:pt x="452" y="553"/>
                </a:lnTo>
                <a:lnTo>
                  <a:pt x="464" y="544"/>
                </a:lnTo>
                <a:lnTo>
                  <a:pt x="476" y="537"/>
                </a:lnTo>
                <a:lnTo>
                  <a:pt x="487" y="527"/>
                </a:lnTo>
                <a:lnTo>
                  <a:pt x="498" y="519"/>
                </a:lnTo>
                <a:lnTo>
                  <a:pt x="508" y="509"/>
                </a:lnTo>
                <a:lnTo>
                  <a:pt x="518" y="498"/>
                </a:lnTo>
                <a:lnTo>
                  <a:pt x="527" y="487"/>
                </a:lnTo>
                <a:lnTo>
                  <a:pt x="536" y="476"/>
                </a:lnTo>
                <a:lnTo>
                  <a:pt x="544" y="465"/>
                </a:lnTo>
                <a:lnTo>
                  <a:pt x="553" y="453"/>
                </a:lnTo>
                <a:lnTo>
                  <a:pt x="559" y="440"/>
                </a:lnTo>
                <a:lnTo>
                  <a:pt x="566" y="427"/>
                </a:lnTo>
                <a:lnTo>
                  <a:pt x="572" y="414"/>
                </a:lnTo>
                <a:lnTo>
                  <a:pt x="577" y="400"/>
                </a:lnTo>
                <a:lnTo>
                  <a:pt x="582" y="387"/>
                </a:lnTo>
                <a:lnTo>
                  <a:pt x="586" y="373"/>
                </a:lnTo>
                <a:lnTo>
                  <a:pt x="589" y="358"/>
                </a:lnTo>
                <a:lnTo>
                  <a:pt x="592" y="344"/>
                </a:lnTo>
                <a:lnTo>
                  <a:pt x="594" y="328"/>
                </a:lnTo>
                <a:lnTo>
                  <a:pt x="595" y="313"/>
                </a:lnTo>
                <a:lnTo>
                  <a:pt x="596" y="298"/>
                </a:lnTo>
                <a:lnTo>
                  <a:pt x="595" y="282"/>
                </a:lnTo>
                <a:lnTo>
                  <a:pt x="594" y="267"/>
                </a:lnTo>
                <a:lnTo>
                  <a:pt x="592" y="253"/>
                </a:lnTo>
                <a:lnTo>
                  <a:pt x="589" y="238"/>
                </a:lnTo>
                <a:lnTo>
                  <a:pt x="586" y="224"/>
                </a:lnTo>
                <a:lnTo>
                  <a:pt x="582" y="210"/>
                </a:lnTo>
                <a:lnTo>
                  <a:pt x="577" y="196"/>
                </a:lnTo>
                <a:lnTo>
                  <a:pt x="572" y="182"/>
                </a:lnTo>
                <a:lnTo>
                  <a:pt x="566" y="169"/>
                </a:lnTo>
                <a:lnTo>
                  <a:pt x="559" y="156"/>
                </a:lnTo>
                <a:lnTo>
                  <a:pt x="553" y="144"/>
                </a:lnTo>
                <a:lnTo>
                  <a:pt x="544" y="132"/>
                </a:lnTo>
                <a:lnTo>
                  <a:pt x="536" y="120"/>
                </a:lnTo>
                <a:lnTo>
                  <a:pt x="527" y="108"/>
                </a:lnTo>
                <a:lnTo>
                  <a:pt x="518" y="97"/>
                </a:lnTo>
                <a:lnTo>
                  <a:pt x="508" y="88"/>
                </a:lnTo>
                <a:lnTo>
                  <a:pt x="498" y="78"/>
                </a:lnTo>
                <a:lnTo>
                  <a:pt x="487" y="68"/>
                </a:lnTo>
                <a:lnTo>
                  <a:pt x="476" y="60"/>
                </a:lnTo>
                <a:lnTo>
                  <a:pt x="464" y="51"/>
                </a:lnTo>
                <a:lnTo>
                  <a:pt x="452" y="43"/>
                </a:lnTo>
                <a:lnTo>
                  <a:pt x="439" y="36"/>
                </a:lnTo>
                <a:lnTo>
                  <a:pt x="426" y="29"/>
                </a:lnTo>
                <a:lnTo>
                  <a:pt x="413" y="24"/>
                </a:lnTo>
                <a:lnTo>
                  <a:pt x="399" y="18"/>
                </a:lnTo>
                <a:lnTo>
                  <a:pt x="386" y="13"/>
                </a:lnTo>
                <a:lnTo>
                  <a:pt x="372" y="9"/>
                </a:lnTo>
                <a:lnTo>
                  <a:pt x="357" y="6"/>
                </a:lnTo>
                <a:lnTo>
                  <a:pt x="343" y="3"/>
                </a:lnTo>
                <a:lnTo>
                  <a:pt x="328" y="1"/>
                </a:lnTo>
                <a:lnTo>
                  <a:pt x="313" y="0"/>
                </a:lnTo>
                <a:lnTo>
                  <a:pt x="298"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5" name="Freeform 273">
            <a:extLst>
              <a:ext uri="{FF2B5EF4-FFF2-40B4-BE49-F238E27FC236}">
                <a16:creationId xmlns="" xmlns:a16="http://schemas.microsoft.com/office/drawing/2014/main" id="{2FACF525-CD29-4FB7-8DE3-AFA861F7FF8C}"/>
              </a:ext>
            </a:extLst>
          </p:cNvPr>
          <p:cNvSpPr>
            <a:spLocks noEditPoints="1"/>
          </p:cNvSpPr>
          <p:nvPr/>
        </p:nvSpPr>
        <p:spPr bwMode="auto">
          <a:xfrm>
            <a:off x="9228866" y="5102665"/>
            <a:ext cx="283864" cy="283864"/>
          </a:xfrm>
          <a:custGeom>
            <a:avLst/>
            <a:gdLst>
              <a:gd name="T0" fmla="*/ 477 w 596"/>
              <a:gd name="T1" fmla="*/ 398 h 596"/>
              <a:gd name="T2" fmla="*/ 298 w 596"/>
              <a:gd name="T3" fmla="*/ 203 h 596"/>
              <a:gd name="T4" fmla="*/ 120 w 596"/>
              <a:gd name="T5" fmla="*/ 398 h 596"/>
              <a:gd name="T6" fmla="*/ 110 w 596"/>
              <a:gd name="T7" fmla="*/ 391 h 596"/>
              <a:gd name="T8" fmla="*/ 112 w 596"/>
              <a:gd name="T9" fmla="*/ 380 h 596"/>
              <a:gd name="T10" fmla="*/ 298 w 596"/>
              <a:gd name="T11" fmla="*/ 178 h 596"/>
              <a:gd name="T12" fmla="*/ 484 w 596"/>
              <a:gd name="T13" fmla="*/ 380 h 596"/>
              <a:gd name="T14" fmla="*/ 486 w 596"/>
              <a:gd name="T15" fmla="*/ 391 h 596"/>
              <a:gd name="T16" fmla="*/ 283 w 596"/>
              <a:gd name="T17" fmla="*/ 0 h 596"/>
              <a:gd name="T18" fmla="*/ 239 w 596"/>
              <a:gd name="T19" fmla="*/ 6 h 596"/>
              <a:gd name="T20" fmla="*/ 195 w 596"/>
              <a:gd name="T21" fmla="*/ 18 h 596"/>
              <a:gd name="T22" fmla="*/ 156 w 596"/>
              <a:gd name="T23" fmla="*/ 36 h 596"/>
              <a:gd name="T24" fmla="*/ 120 w 596"/>
              <a:gd name="T25" fmla="*/ 60 h 596"/>
              <a:gd name="T26" fmla="*/ 87 w 596"/>
              <a:gd name="T27" fmla="*/ 88 h 596"/>
              <a:gd name="T28" fmla="*/ 59 w 596"/>
              <a:gd name="T29" fmla="*/ 120 h 596"/>
              <a:gd name="T30" fmla="*/ 37 w 596"/>
              <a:gd name="T31" fmla="*/ 156 h 596"/>
              <a:gd name="T32" fmla="*/ 18 w 596"/>
              <a:gd name="T33" fmla="*/ 196 h 596"/>
              <a:gd name="T34" fmla="*/ 6 w 596"/>
              <a:gd name="T35" fmla="*/ 238 h 596"/>
              <a:gd name="T36" fmla="*/ 1 w 596"/>
              <a:gd name="T37" fmla="*/ 282 h 596"/>
              <a:gd name="T38" fmla="*/ 2 w 596"/>
              <a:gd name="T39" fmla="*/ 328 h 596"/>
              <a:gd name="T40" fmla="*/ 10 w 596"/>
              <a:gd name="T41" fmla="*/ 373 h 596"/>
              <a:gd name="T42" fmla="*/ 24 w 596"/>
              <a:gd name="T43" fmla="*/ 414 h 596"/>
              <a:gd name="T44" fmla="*/ 43 w 596"/>
              <a:gd name="T45" fmla="*/ 453 h 596"/>
              <a:gd name="T46" fmla="*/ 68 w 596"/>
              <a:gd name="T47" fmla="*/ 487 h 596"/>
              <a:gd name="T48" fmla="*/ 98 w 596"/>
              <a:gd name="T49" fmla="*/ 519 h 596"/>
              <a:gd name="T50" fmla="*/ 132 w 596"/>
              <a:gd name="T51" fmla="*/ 544 h 596"/>
              <a:gd name="T52" fmla="*/ 169 w 596"/>
              <a:gd name="T53" fmla="*/ 566 h 596"/>
              <a:gd name="T54" fmla="*/ 209 w 596"/>
              <a:gd name="T55" fmla="*/ 582 h 596"/>
              <a:gd name="T56" fmla="*/ 253 w 596"/>
              <a:gd name="T57" fmla="*/ 592 h 596"/>
              <a:gd name="T58" fmla="*/ 298 w 596"/>
              <a:gd name="T59" fmla="*/ 596 h 596"/>
              <a:gd name="T60" fmla="*/ 343 w 596"/>
              <a:gd name="T61" fmla="*/ 592 h 596"/>
              <a:gd name="T62" fmla="*/ 386 w 596"/>
              <a:gd name="T63" fmla="*/ 582 h 596"/>
              <a:gd name="T64" fmla="*/ 428 w 596"/>
              <a:gd name="T65" fmla="*/ 566 h 596"/>
              <a:gd name="T66" fmla="*/ 464 w 596"/>
              <a:gd name="T67" fmla="*/ 544 h 596"/>
              <a:gd name="T68" fmla="*/ 499 w 596"/>
              <a:gd name="T69" fmla="*/ 519 h 596"/>
              <a:gd name="T70" fmla="*/ 528 w 596"/>
              <a:gd name="T71" fmla="*/ 487 h 596"/>
              <a:gd name="T72" fmla="*/ 553 w 596"/>
              <a:gd name="T73" fmla="*/ 453 h 596"/>
              <a:gd name="T74" fmla="*/ 572 w 596"/>
              <a:gd name="T75" fmla="*/ 414 h 596"/>
              <a:gd name="T76" fmla="*/ 586 w 596"/>
              <a:gd name="T77" fmla="*/ 373 h 596"/>
              <a:gd name="T78" fmla="*/ 595 w 596"/>
              <a:gd name="T79" fmla="*/ 328 h 596"/>
              <a:gd name="T80" fmla="*/ 596 w 596"/>
              <a:gd name="T81" fmla="*/ 282 h 596"/>
              <a:gd name="T82" fmla="*/ 590 w 596"/>
              <a:gd name="T83" fmla="*/ 238 h 596"/>
              <a:gd name="T84" fmla="*/ 578 w 596"/>
              <a:gd name="T85" fmla="*/ 196 h 596"/>
              <a:gd name="T86" fmla="*/ 560 w 596"/>
              <a:gd name="T87" fmla="*/ 156 h 596"/>
              <a:gd name="T88" fmla="*/ 537 w 596"/>
              <a:gd name="T89" fmla="*/ 120 h 596"/>
              <a:gd name="T90" fmla="*/ 509 w 596"/>
              <a:gd name="T91" fmla="*/ 88 h 596"/>
              <a:gd name="T92" fmla="*/ 476 w 596"/>
              <a:gd name="T93" fmla="*/ 60 h 596"/>
              <a:gd name="T94" fmla="*/ 440 w 596"/>
              <a:gd name="T95" fmla="*/ 36 h 596"/>
              <a:gd name="T96" fmla="*/ 401 w 596"/>
              <a:gd name="T97" fmla="*/ 18 h 596"/>
              <a:gd name="T98" fmla="*/ 358 w 596"/>
              <a:gd name="T99" fmla="*/ 6 h 596"/>
              <a:gd name="T100" fmla="*/ 313 w 596"/>
              <a:gd name="T10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596">
                <a:moveTo>
                  <a:pt x="484" y="394"/>
                </a:moveTo>
                <a:lnTo>
                  <a:pt x="480" y="396"/>
                </a:lnTo>
                <a:lnTo>
                  <a:pt x="477" y="398"/>
                </a:lnTo>
                <a:lnTo>
                  <a:pt x="473" y="396"/>
                </a:lnTo>
                <a:lnTo>
                  <a:pt x="470" y="394"/>
                </a:lnTo>
                <a:lnTo>
                  <a:pt x="298" y="203"/>
                </a:lnTo>
                <a:lnTo>
                  <a:pt x="126" y="394"/>
                </a:lnTo>
                <a:lnTo>
                  <a:pt x="124" y="396"/>
                </a:lnTo>
                <a:lnTo>
                  <a:pt x="120" y="398"/>
                </a:lnTo>
                <a:lnTo>
                  <a:pt x="117" y="396"/>
                </a:lnTo>
                <a:lnTo>
                  <a:pt x="112" y="394"/>
                </a:lnTo>
                <a:lnTo>
                  <a:pt x="110" y="391"/>
                </a:lnTo>
                <a:lnTo>
                  <a:pt x="109" y="388"/>
                </a:lnTo>
                <a:lnTo>
                  <a:pt x="110" y="384"/>
                </a:lnTo>
                <a:lnTo>
                  <a:pt x="112" y="380"/>
                </a:lnTo>
                <a:lnTo>
                  <a:pt x="290" y="182"/>
                </a:lnTo>
                <a:lnTo>
                  <a:pt x="294" y="179"/>
                </a:lnTo>
                <a:lnTo>
                  <a:pt x="298" y="178"/>
                </a:lnTo>
                <a:lnTo>
                  <a:pt x="302" y="179"/>
                </a:lnTo>
                <a:lnTo>
                  <a:pt x="306" y="182"/>
                </a:lnTo>
                <a:lnTo>
                  <a:pt x="484" y="380"/>
                </a:lnTo>
                <a:lnTo>
                  <a:pt x="486" y="384"/>
                </a:lnTo>
                <a:lnTo>
                  <a:pt x="487" y="388"/>
                </a:lnTo>
                <a:lnTo>
                  <a:pt x="486" y="391"/>
                </a:lnTo>
                <a:lnTo>
                  <a:pt x="484" y="394"/>
                </a:lnTo>
                <a:close/>
                <a:moveTo>
                  <a:pt x="298" y="0"/>
                </a:moveTo>
                <a:lnTo>
                  <a:pt x="283" y="0"/>
                </a:lnTo>
                <a:lnTo>
                  <a:pt x="268" y="1"/>
                </a:lnTo>
                <a:lnTo>
                  <a:pt x="253" y="3"/>
                </a:lnTo>
                <a:lnTo>
                  <a:pt x="239" y="6"/>
                </a:lnTo>
                <a:lnTo>
                  <a:pt x="223" y="9"/>
                </a:lnTo>
                <a:lnTo>
                  <a:pt x="209" y="13"/>
                </a:lnTo>
                <a:lnTo>
                  <a:pt x="195" y="18"/>
                </a:lnTo>
                <a:lnTo>
                  <a:pt x="182" y="24"/>
                </a:lnTo>
                <a:lnTo>
                  <a:pt x="169" y="29"/>
                </a:lnTo>
                <a:lnTo>
                  <a:pt x="156" y="36"/>
                </a:lnTo>
                <a:lnTo>
                  <a:pt x="144" y="43"/>
                </a:lnTo>
                <a:lnTo>
                  <a:pt x="132" y="51"/>
                </a:lnTo>
                <a:lnTo>
                  <a:pt x="120" y="60"/>
                </a:lnTo>
                <a:lnTo>
                  <a:pt x="109" y="68"/>
                </a:lnTo>
                <a:lnTo>
                  <a:pt x="98" y="78"/>
                </a:lnTo>
                <a:lnTo>
                  <a:pt x="87" y="88"/>
                </a:lnTo>
                <a:lnTo>
                  <a:pt x="78" y="97"/>
                </a:lnTo>
                <a:lnTo>
                  <a:pt x="68" y="108"/>
                </a:lnTo>
                <a:lnTo>
                  <a:pt x="59" y="120"/>
                </a:lnTo>
                <a:lnTo>
                  <a:pt x="51" y="132"/>
                </a:lnTo>
                <a:lnTo>
                  <a:pt x="43" y="144"/>
                </a:lnTo>
                <a:lnTo>
                  <a:pt x="37" y="156"/>
                </a:lnTo>
                <a:lnTo>
                  <a:pt x="30" y="169"/>
                </a:lnTo>
                <a:lnTo>
                  <a:pt x="24" y="182"/>
                </a:lnTo>
                <a:lnTo>
                  <a:pt x="18" y="196"/>
                </a:lnTo>
                <a:lnTo>
                  <a:pt x="14" y="210"/>
                </a:lnTo>
                <a:lnTo>
                  <a:pt x="10" y="224"/>
                </a:lnTo>
                <a:lnTo>
                  <a:pt x="6" y="238"/>
                </a:lnTo>
                <a:lnTo>
                  <a:pt x="3" y="253"/>
                </a:lnTo>
                <a:lnTo>
                  <a:pt x="2" y="267"/>
                </a:lnTo>
                <a:lnTo>
                  <a:pt x="1" y="282"/>
                </a:lnTo>
                <a:lnTo>
                  <a:pt x="0" y="298"/>
                </a:lnTo>
                <a:lnTo>
                  <a:pt x="1" y="313"/>
                </a:lnTo>
                <a:lnTo>
                  <a:pt x="2" y="328"/>
                </a:lnTo>
                <a:lnTo>
                  <a:pt x="3" y="344"/>
                </a:lnTo>
                <a:lnTo>
                  <a:pt x="6" y="358"/>
                </a:lnTo>
                <a:lnTo>
                  <a:pt x="10" y="373"/>
                </a:lnTo>
                <a:lnTo>
                  <a:pt x="14" y="387"/>
                </a:lnTo>
                <a:lnTo>
                  <a:pt x="18" y="400"/>
                </a:lnTo>
                <a:lnTo>
                  <a:pt x="24" y="414"/>
                </a:lnTo>
                <a:lnTo>
                  <a:pt x="30" y="427"/>
                </a:lnTo>
                <a:lnTo>
                  <a:pt x="37" y="440"/>
                </a:lnTo>
                <a:lnTo>
                  <a:pt x="43" y="453"/>
                </a:lnTo>
                <a:lnTo>
                  <a:pt x="51" y="465"/>
                </a:lnTo>
                <a:lnTo>
                  <a:pt x="59" y="476"/>
                </a:lnTo>
                <a:lnTo>
                  <a:pt x="68" y="487"/>
                </a:lnTo>
                <a:lnTo>
                  <a:pt x="78" y="498"/>
                </a:lnTo>
                <a:lnTo>
                  <a:pt x="87" y="509"/>
                </a:lnTo>
                <a:lnTo>
                  <a:pt x="98" y="519"/>
                </a:lnTo>
                <a:lnTo>
                  <a:pt x="109" y="527"/>
                </a:lnTo>
                <a:lnTo>
                  <a:pt x="120" y="537"/>
                </a:lnTo>
                <a:lnTo>
                  <a:pt x="132" y="544"/>
                </a:lnTo>
                <a:lnTo>
                  <a:pt x="144" y="553"/>
                </a:lnTo>
                <a:lnTo>
                  <a:pt x="156" y="560"/>
                </a:lnTo>
                <a:lnTo>
                  <a:pt x="169" y="566"/>
                </a:lnTo>
                <a:lnTo>
                  <a:pt x="182" y="573"/>
                </a:lnTo>
                <a:lnTo>
                  <a:pt x="195" y="578"/>
                </a:lnTo>
                <a:lnTo>
                  <a:pt x="209" y="582"/>
                </a:lnTo>
                <a:lnTo>
                  <a:pt x="223" y="587"/>
                </a:lnTo>
                <a:lnTo>
                  <a:pt x="239" y="590"/>
                </a:lnTo>
                <a:lnTo>
                  <a:pt x="253" y="592"/>
                </a:lnTo>
                <a:lnTo>
                  <a:pt x="268" y="594"/>
                </a:lnTo>
                <a:lnTo>
                  <a:pt x="283" y="595"/>
                </a:lnTo>
                <a:lnTo>
                  <a:pt x="298" y="596"/>
                </a:lnTo>
                <a:lnTo>
                  <a:pt x="313" y="595"/>
                </a:lnTo>
                <a:lnTo>
                  <a:pt x="328" y="594"/>
                </a:lnTo>
                <a:lnTo>
                  <a:pt x="343" y="592"/>
                </a:lnTo>
                <a:lnTo>
                  <a:pt x="358" y="590"/>
                </a:lnTo>
                <a:lnTo>
                  <a:pt x="372" y="587"/>
                </a:lnTo>
                <a:lnTo>
                  <a:pt x="386" y="582"/>
                </a:lnTo>
                <a:lnTo>
                  <a:pt x="401" y="578"/>
                </a:lnTo>
                <a:lnTo>
                  <a:pt x="413" y="573"/>
                </a:lnTo>
                <a:lnTo>
                  <a:pt x="428" y="566"/>
                </a:lnTo>
                <a:lnTo>
                  <a:pt x="440" y="560"/>
                </a:lnTo>
                <a:lnTo>
                  <a:pt x="452" y="553"/>
                </a:lnTo>
                <a:lnTo>
                  <a:pt x="464" y="544"/>
                </a:lnTo>
                <a:lnTo>
                  <a:pt x="476" y="537"/>
                </a:lnTo>
                <a:lnTo>
                  <a:pt x="488" y="527"/>
                </a:lnTo>
                <a:lnTo>
                  <a:pt x="499" y="519"/>
                </a:lnTo>
                <a:lnTo>
                  <a:pt x="509" y="509"/>
                </a:lnTo>
                <a:lnTo>
                  <a:pt x="518" y="498"/>
                </a:lnTo>
                <a:lnTo>
                  <a:pt x="528" y="487"/>
                </a:lnTo>
                <a:lnTo>
                  <a:pt x="537" y="476"/>
                </a:lnTo>
                <a:lnTo>
                  <a:pt x="545" y="465"/>
                </a:lnTo>
                <a:lnTo>
                  <a:pt x="553" y="453"/>
                </a:lnTo>
                <a:lnTo>
                  <a:pt x="560" y="440"/>
                </a:lnTo>
                <a:lnTo>
                  <a:pt x="567" y="427"/>
                </a:lnTo>
                <a:lnTo>
                  <a:pt x="572" y="414"/>
                </a:lnTo>
                <a:lnTo>
                  <a:pt x="578" y="400"/>
                </a:lnTo>
                <a:lnTo>
                  <a:pt x="583" y="387"/>
                </a:lnTo>
                <a:lnTo>
                  <a:pt x="586" y="373"/>
                </a:lnTo>
                <a:lnTo>
                  <a:pt x="590" y="358"/>
                </a:lnTo>
                <a:lnTo>
                  <a:pt x="593" y="344"/>
                </a:lnTo>
                <a:lnTo>
                  <a:pt x="595" y="328"/>
                </a:lnTo>
                <a:lnTo>
                  <a:pt x="596" y="313"/>
                </a:lnTo>
                <a:lnTo>
                  <a:pt x="596" y="298"/>
                </a:lnTo>
                <a:lnTo>
                  <a:pt x="596" y="282"/>
                </a:lnTo>
                <a:lnTo>
                  <a:pt x="595" y="267"/>
                </a:lnTo>
                <a:lnTo>
                  <a:pt x="593" y="253"/>
                </a:lnTo>
                <a:lnTo>
                  <a:pt x="590" y="238"/>
                </a:lnTo>
                <a:lnTo>
                  <a:pt x="586" y="224"/>
                </a:lnTo>
                <a:lnTo>
                  <a:pt x="583" y="210"/>
                </a:lnTo>
                <a:lnTo>
                  <a:pt x="578" y="196"/>
                </a:lnTo>
                <a:lnTo>
                  <a:pt x="572" y="182"/>
                </a:lnTo>
                <a:lnTo>
                  <a:pt x="567" y="169"/>
                </a:lnTo>
                <a:lnTo>
                  <a:pt x="560" y="156"/>
                </a:lnTo>
                <a:lnTo>
                  <a:pt x="553" y="144"/>
                </a:lnTo>
                <a:lnTo>
                  <a:pt x="545" y="132"/>
                </a:lnTo>
                <a:lnTo>
                  <a:pt x="537" y="120"/>
                </a:lnTo>
                <a:lnTo>
                  <a:pt x="528" y="108"/>
                </a:lnTo>
                <a:lnTo>
                  <a:pt x="518" y="97"/>
                </a:lnTo>
                <a:lnTo>
                  <a:pt x="509" y="88"/>
                </a:lnTo>
                <a:lnTo>
                  <a:pt x="499" y="78"/>
                </a:lnTo>
                <a:lnTo>
                  <a:pt x="488" y="68"/>
                </a:lnTo>
                <a:lnTo>
                  <a:pt x="476" y="60"/>
                </a:lnTo>
                <a:lnTo>
                  <a:pt x="464" y="51"/>
                </a:lnTo>
                <a:lnTo>
                  <a:pt x="452" y="43"/>
                </a:lnTo>
                <a:lnTo>
                  <a:pt x="440" y="36"/>
                </a:lnTo>
                <a:lnTo>
                  <a:pt x="428" y="29"/>
                </a:lnTo>
                <a:lnTo>
                  <a:pt x="413" y="24"/>
                </a:lnTo>
                <a:lnTo>
                  <a:pt x="401" y="18"/>
                </a:lnTo>
                <a:lnTo>
                  <a:pt x="386" y="13"/>
                </a:lnTo>
                <a:lnTo>
                  <a:pt x="372" y="9"/>
                </a:lnTo>
                <a:lnTo>
                  <a:pt x="358" y="6"/>
                </a:lnTo>
                <a:lnTo>
                  <a:pt x="343" y="3"/>
                </a:lnTo>
                <a:lnTo>
                  <a:pt x="328" y="1"/>
                </a:lnTo>
                <a:lnTo>
                  <a:pt x="313" y="0"/>
                </a:lnTo>
                <a:lnTo>
                  <a:pt x="298" y="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TextBox 46">
            <a:extLst>
              <a:ext uri="{FF2B5EF4-FFF2-40B4-BE49-F238E27FC236}">
                <a16:creationId xmlns="" xmlns:a16="http://schemas.microsoft.com/office/drawing/2014/main" id="{29534BEC-8128-4803-8625-309E8CABBDDE}"/>
              </a:ext>
            </a:extLst>
          </p:cNvPr>
          <p:cNvSpPr txBox="1"/>
          <p:nvPr/>
        </p:nvSpPr>
        <p:spPr>
          <a:xfrm>
            <a:off x="1594582" y="1503954"/>
            <a:ext cx="5792302" cy="2200602"/>
          </a:xfrm>
          <a:prstGeom prst="rect">
            <a:avLst/>
          </a:prstGeom>
          <a:noFill/>
        </p:spPr>
        <p:txBody>
          <a:bodyPr wrap="square" lIns="0" tIns="0" rIns="0" bIns="0" rtlCol="0" anchor="ctr">
            <a:spAutoFit/>
          </a:bodyPr>
          <a:lstStyle/>
          <a:p>
            <a:r>
              <a:rPr lang="en-US" sz="1100" dirty="0">
                <a:latin typeface="Lato Medium" panose="020F0502020204030203" pitchFamily="34" charset="0"/>
                <a:ea typeface="Lato Medium" panose="020F0502020204030203" pitchFamily="34" charset="0"/>
                <a:cs typeface="Lato Medium" panose="020F0502020204030203" pitchFamily="34" charset="0"/>
              </a:rPr>
              <a:t>Though airborne, </a:t>
            </a:r>
            <a:r>
              <a:rPr lang="en-US" sz="1100" dirty="0" smtClean="0">
                <a:latin typeface="Lato Medium" panose="020F0502020204030203" pitchFamily="34" charset="0"/>
                <a:ea typeface="Lato Medium" panose="020F0502020204030203" pitchFamily="34" charset="0"/>
                <a:cs typeface="Lato Medium" panose="020F0502020204030203" pitchFamily="34" charset="0"/>
              </a:rPr>
              <a:t>Black Carbon </a:t>
            </a:r>
            <a:r>
              <a:rPr lang="en-US" sz="1100" dirty="0">
                <a:latin typeface="Lato Medium" panose="020F0502020204030203" pitchFamily="34" charset="0"/>
                <a:ea typeface="Lato Medium" panose="020F0502020204030203" pitchFamily="34" charset="0"/>
                <a:cs typeface="Lato Medium" panose="020F0502020204030203" pitchFamily="34" charset="0"/>
              </a:rPr>
              <a:t>is known to dissipate and settle down in a few months under the influence of rain and wind and is unlikely to travel upward of 4 km. However, a group of scientists — including from the Indian Institute of Science and ISRO’s </a:t>
            </a:r>
            <a:r>
              <a:rPr lang="en-US" sz="1100" dirty="0" err="1">
                <a:latin typeface="Lato Medium" panose="020F0502020204030203" pitchFamily="34" charset="0"/>
                <a:ea typeface="Lato Medium" panose="020F0502020204030203" pitchFamily="34" charset="0"/>
                <a:cs typeface="Lato Medium" panose="020F0502020204030203" pitchFamily="34" charset="0"/>
              </a:rPr>
              <a:t>Vikram</a:t>
            </a:r>
            <a:r>
              <a:rPr lang="en-US" sz="1100" dirty="0">
                <a:latin typeface="Lato Medium" panose="020F0502020204030203" pitchFamily="34" charset="0"/>
                <a:ea typeface="Lato Medium" panose="020F0502020204030203" pitchFamily="34" charset="0"/>
                <a:cs typeface="Lato Medium" panose="020F0502020204030203" pitchFamily="34" charset="0"/>
              </a:rPr>
              <a:t> Sarabhai Space Centre — say they now have evidence of </a:t>
            </a:r>
            <a:r>
              <a:rPr lang="en-US" sz="1100" dirty="0">
                <a:latin typeface="Lato Black" panose="020F0502020204030203" pitchFamily="34" charset="0"/>
                <a:ea typeface="Lato Black" panose="020F0502020204030203" pitchFamily="34" charset="0"/>
                <a:cs typeface="Lato Black" panose="020F0502020204030203" pitchFamily="34" charset="0"/>
              </a:rPr>
              <a:t>such particles existing up to 18 km into the stratosphere</a:t>
            </a:r>
            <a:r>
              <a:rPr lang="en-US" sz="1100" dirty="0">
                <a:latin typeface="Lato Medium" panose="020F0502020204030203" pitchFamily="34" charset="0"/>
                <a:ea typeface="Lato Medium" panose="020F0502020204030203" pitchFamily="34" charset="0"/>
                <a:cs typeface="Lato Medium" panose="020F0502020204030203" pitchFamily="34" charset="0"/>
              </a:rPr>
              <a:t> and there are about 10,000 of them in every cubic </a:t>
            </a:r>
            <a:r>
              <a:rPr lang="en-US" sz="1100" dirty="0" smtClean="0">
                <a:latin typeface="Lato Medium" panose="020F0502020204030203" pitchFamily="34" charset="0"/>
                <a:ea typeface="Lato Medium" panose="020F0502020204030203" pitchFamily="34" charset="0"/>
                <a:cs typeface="Lato Medium" panose="020F0502020204030203" pitchFamily="34" charset="0"/>
              </a:rPr>
              <a:t>centimeter.</a:t>
            </a:r>
            <a:r>
              <a:rPr lang="en-US" sz="1100" dirty="0">
                <a:latin typeface="Lato Medium" panose="020F0502020204030203" pitchFamily="34" charset="0"/>
                <a:ea typeface="Lato Medium" panose="020F0502020204030203" pitchFamily="34" charset="0"/>
                <a:cs typeface="Lato Medium" panose="020F0502020204030203" pitchFamily="34" charset="0"/>
              </a:rPr>
              <a:t/>
            </a:r>
            <a:br>
              <a:rPr lang="en-US" sz="1100" dirty="0">
                <a:latin typeface="Lato Medium" panose="020F0502020204030203" pitchFamily="34" charset="0"/>
                <a:ea typeface="Lato Medium" panose="020F0502020204030203" pitchFamily="34" charset="0"/>
                <a:cs typeface="Lato Medium" panose="020F0502020204030203" pitchFamily="34" charset="0"/>
              </a:rPr>
            </a:br>
            <a:r>
              <a:rPr lang="en-US" sz="1100" dirty="0">
                <a:latin typeface="Lato Medium" panose="020F0502020204030203" pitchFamily="34" charset="0"/>
                <a:ea typeface="Lato Medium" panose="020F0502020204030203" pitchFamily="34" charset="0"/>
                <a:cs typeface="Lato Medium" panose="020F0502020204030203" pitchFamily="34" charset="0"/>
              </a:rPr>
              <a:t/>
            </a:r>
            <a:br>
              <a:rPr lang="en-US" sz="1100" dirty="0">
                <a:latin typeface="Lato Medium" panose="020F0502020204030203" pitchFamily="34" charset="0"/>
                <a:ea typeface="Lato Medium" panose="020F0502020204030203" pitchFamily="34" charset="0"/>
                <a:cs typeface="Lato Medium" panose="020F0502020204030203" pitchFamily="34" charset="0"/>
              </a:rPr>
            </a:br>
            <a:r>
              <a:rPr lang="en-US" sz="1100" dirty="0">
                <a:latin typeface="Lato Medium" panose="020F0502020204030203" pitchFamily="34" charset="0"/>
                <a:ea typeface="Lato Medium" panose="020F0502020204030203" pitchFamily="34" charset="0"/>
                <a:cs typeface="Lato Medium" panose="020F0502020204030203" pitchFamily="34" charset="0"/>
              </a:rPr>
              <a:t>Given the shape and location of these particles, they argue, it could only derive from </a:t>
            </a:r>
            <a:r>
              <a:rPr lang="en-US" sz="1100" dirty="0">
                <a:latin typeface="Lato Black" panose="020F0502020204030203" pitchFamily="34" charset="0"/>
                <a:ea typeface="Lato Black" panose="020F0502020204030203" pitchFamily="34" charset="0"/>
                <a:cs typeface="Lato Black" panose="020F0502020204030203" pitchFamily="34" charset="0"/>
              </a:rPr>
              <a:t>emissions from aviation fuel </a:t>
            </a:r>
            <a:r>
              <a:rPr lang="en-US" sz="1100" dirty="0">
                <a:latin typeface="Lato Medium" panose="020F0502020204030203" pitchFamily="34" charset="0"/>
                <a:ea typeface="Lato Medium" panose="020F0502020204030203" pitchFamily="34" charset="0"/>
                <a:cs typeface="Lato Medium" panose="020F0502020204030203" pitchFamily="34" charset="0"/>
              </a:rPr>
              <a:t>and they pose a problem because these black carbon particles can linger long enough to provide a fertile ground for other chemical reactions that can </a:t>
            </a:r>
            <a:r>
              <a:rPr lang="en-US" sz="1100" dirty="0">
                <a:latin typeface="Lato Black" panose="020F0502020204030203" pitchFamily="34" charset="0"/>
                <a:ea typeface="Lato Black" panose="020F0502020204030203" pitchFamily="34" charset="0"/>
                <a:cs typeface="Lato Black" panose="020F0502020204030203" pitchFamily="34" charset="0"/>
              </a:rPr>
              <a:t>deplete the ozone layer</a:t>
            </a:r>
            <a:r>
              <a:rPr lang="en-US" sz="11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100" dirty="0" smtClean="0">
              <a:latin typeface="Lato Black" panose="020F0502020204030203" pitchFamily="34" charset="0"/>
              <a:ea typeface="Lato Black" panose="020F0502020204030203" pitchFamily="34" charset="0"/>
              <a:cs typeface="Lato Black" panose="020F0502020204030203" pitchFamily="34" charset="0"/>
            </a:endParaRPr>
          </a:p>
          <a:p>
            <a:r>
              <a:rPr lang="en-US" sz="1100" dirty="0" err="1">
                <a:latin typeface="Lato Medium" panose="020F0502020204030203" pitchFamily="34" charset="0"/>
                <a:ea typeface="Lato Medium" panose="020F0502020204030203" pitchFamily="34" charset="0"/>
                <a:cs typeface="Lato Medium" panose="020F0502020204030203" pitchFamily="34" charset="0"/>
              </a:rPr>
              <a:t>Govardhan</a:t>
            </a:r>
            <a:r>
              <a:rPr lang="en-US" sz="1100" dirty="0">
                <a:latin typeface="Lato Medium" panose="020F0502020204030203" pitchFamily="34" charset="0"/>
                <a:ea typeface="Lato Medium" panose="020F0502020204030203" pitchFamily="34" charset="0"/>
                <a:cs typeface="Lato Medium" panose="020F0502020204030203" pitchFamily="34" charset="0"/>
              </a:rPr>
              <a:t>, Gaurav, et al. </a:t>
            </a:r>
            <a:r>
              <a:rPr lang="en-US" sz="1100" dirty="0" smtClean="0">
                <a:latin typeface="Lato Black" panose="020F0502020204030203" pitchFamily="34" charset="0"/>
                <a:ea typeface="Lato Black" panose="020F0502020204030203" pitchFamily="34" charset="0"/>
                <a:cs typeface="Lato Black" panose="020F0502020204030203" pitchFamily="34" charset="0"/>
                <a:hlinkClick r:id="rId2"/>
              </a:rPr>
              <a:t>“Possible </a:t>
            </a:r>
            <a:r>
              <a:rPr lang="en-US" sz="1100" dirty="0">
                <a:latin typeface="Lato Black" panose="020F0502020204030203" pitchFamily="34" charset="0"/>
                <a:ea typeface="Lato Black" panose="020F0502020204030203" pitchFamily="34" charset="0"/>
                <a:cs typeface="Lato Black" panose="020F0502020204030203" pitchFamily="34" charset="0"/>
                <a:hlinkClick r:id="rId2"/>
              </a:rPr>
              <a:t>climatic implications of high-altitude black carbon emissions</a:t>
            </a:r>
            <a:r>
              <a:rPr lang="en-US" sz="1100" dirty="0" smtClean="0">
                <a:latin typeface="Lato Black" panose="020F0502020204030203" pitchFamily="34" charset="0"/>
                <a:ea typeface="Lato Black" panose="020F0502020204030203" pitchFamily="34" charset="0"/>
                <a:cs typeface="Lato Black" panose="020F0502020204030203" pitchFamily="34" charset="0"/>
                <a:hlinkClick r:id="rId2"/>
              </a:rPr>
              <a:t>.”</a:t>
            </a:r>
            <a:r>
              <a:rPr lang="en-US" sz="1100" dirty="0">
                <a:latin typeface="Lato Medium" panose="020F0502020204030203" pitchFamily="34" charset="0"/>
                <a:ea typeface="Lato Medium" panose="020F0502020204030203" pitchFamily="34" charset="0"/>
                <a:cs typeface="Lato Medium" panose="020F0502020204030203" pitchFamily="34" charset="0"/>
              </a:rPr>
              <a:t> </a:t>
            </a:r>
            <a:r>
              <a:rPr lang="en-US" sz="1100" i="1" dirty="0">
                <a:latin typeface="Lato Medium" panose="020F0502020204030203" pitchFamily="34" charset="0"/>
                <a:ea typeface="Lato Medium" panose="020F0502020204030203" pitchFamily="34" charset="0"/>
                <a:cs typeface="Lato Medium" panose="020F0502020204030203" pitchFamily="34" charset="0"/>
              </a:rPr>
              <a:t>Atmospheric Chemistry and Physics</a:t>
            </a:r>
            <a:r>
              <a:rPr lang="en-US" sz="1100" dirty="0">
                <a:latin typeface="Lato Medium" panose="020F0502020204030203" pitchFamily="34" charset="0"/>
                <a:ea typeface="Lato Medium" panose="020F0502020204030203" pitchFamily="34" charset="0"/>
                <a:cs typeface="Lato Medium" panose="020F0502020204030203" pitchFamily="34" charset="0"/>
              </a:rPr>
              <a:t> 17.15 (2017): 9623-9644.</a:t>
            </a:r>
          </a:p>
        </p:txBody>
      </p:sp>
      <p:sp>
        <p:nvSpPr>
          <p:cNvPr id="50" name="TextBox 49">
            <a:extLst>
              <a:ext uri="{FF2B5EF4-FFF2-40B4-BE49-F238E27FC236}">
                <a16:creationId xmlns="" xmlns:a16="http://schemas.microsoft.com/office/drawing/2014/main" id="{1E6A5884-5E0D-4640-AD93-01898B103B73}"/>
              </a:ext>
            </a:extLst>
          </p:cNvPr>
          <p:cNvSpPr txBox="1"/>
          <p:nvPr/>
        </p:nvSpPr>
        <p:spPr>
          <a:xfrm>
            <a:off x="3531298" y="4043379"/>
            <a:ext cx="4225076" cy="1477328"/>
          </a:xfrm>
          <a:prstGeom prst="rect">
            <a:avLst/>
          </a:prstGeom>
          <a:noFill/>
        </p:spPr>
        <p:txBody>
          <a:bodyPr wrap="square" lIns="0" tIns="0" rIns="0" bIns="0" rtlCol="0" anchor="ctr">
            <a:spAutoFit/>
          </a:bodyPr>
          <a:lstStyle/>
          <a:p>
            <a:r>
              <a:rPr lang="en-US" sz="1200" dirty="0" smtClean="0">
                <a:latin typeface="Lato Medium" panose="020F0502020204030203" pitchFamily="34" charset="0"/>
                <a:ea typeface="Lato Medium" panose="020F0502020204030203" pitchFamily="34" charset="0"/>
                <a:cs typeface="Lato Medium" panose="020F0502020204030203" pitchFamily="34" charset="0"/>
              </a:rPr>
              <a:t>“engineered </a:t>
            </a:r>
            <a:r>
              <a:rPr lang="en-US" sz="1200" dirty="0">
                <a:latin typeface="Lato Medium" panose="020F0502020204030203" pitchFamily="34" charset="0"/>
                <a:ea typeface="Lato Medium" panose="020F0502020204030203" pitchFamily="34" charset="0"/>
                <a:cs typeface="Lato Medium" panose="020F0502020204030203" pitchFamily="34" charset="0"/>
              </a:rPr>
              <a:t>nanoparticles could exploit </a:t>
            </a:r>
            <a:r>
              <a:rPr lang="en-US" sz="1200" dirty="0" err="1">
                <a:latin typeface="Lato Medium" panose="020F0502020204030203" pitchFamily="34" charset="0"/>
                <a:ea typeface="Lato Medium" panose="020F0502020204030203" pitchFamily="34" charset="0"/>
                <a:cs typeface="Lato Medium" panose="020F0502020204030203" pitchFamily="34" charset="0"/>
              </a:rPr>
              <a:t>photophoretic</a:t>
            </a:r>
            <a:r>
              <a:rPr lang="en-US" sz="1200" dirty="0">
                <a:latin typeface="Lato Medium" panose="020F0502020204030203" pitchFamily="34" charset="0"/>
                <a:ea typeface="Lato Medium" panose="020F0502020204030203" pitchFamily="34" charset="0"/>
                <a:cs typeface="Lato Medium" panose="020F0502020204030203" pitchFamily="34" charset="0"/>
              </a:rPr>
              <a:t> forces, enabling more control over particle distribution and lifetime than is possible with sulfates, perhaps allowing climate engineering to be accomplished with fewer side effects</a:t>
            </a:r>
            <a:r>
              <a:rPr lang="en-US" sz="1200" dirty="0" smtClean="0">
                <a:latin typeface="Lato Medium" panose="020F0502020204030203" pitchFamily="34" charset="0"/>
                <a:ea typeface="Lato Medium" panose="020F0502020204030203" pitchFamily="34" charset="0"/>
                <a:cs typeface="Lato Medium" panose="020F0502020204030203" pitchFamily="34" charset="0"/>
              </a:rPr>
              <a:t>.”</a:t>
            </a:r>
          </a:p>
          <a:p>
            <a:endParaRPr lang="en-US" sz="1200" dirty="0" smtClean="0">
              <a:latin typeface="Lato Black" panose="020F0502020204030203" pitchFamily="34" charset="0"/>
              <a:ea typeface="Lato Black" panose="020F0502020204030203" pitchFamily="34" charset="0"/>
              <a:cs typeface="Lato Black" panose="020F0502020204030203" pitchFamily="34" charset="0"/>
            </a:endParaRPr>
          </a:p>
          <a:p>
            <a:r>
              <a:rPr lang="en-US" sz="1200" dirty="0">
                <a:latin typeface="Lato Medium" panose="020F0502020204030203" pitchFamily="34" charset="0"/>
                <a:ea typeface="Lato Medium" panose="020F0502020204030203" pitchFamily="34" charset="0"/>
                <a:cs typeface="Lato Medium" panose="020F0502020204030203" pitchFamily="34" charset="0"/>
              </a:rPr>
              <a:t>Keith, David W. </a:t>
            </a:r>
            <a:r>
              <a:rPr lang="en-US" sz="1200" dirty="0" smtClean="0">
                <a:latin typeface="Lato Black" panose="020F0502020204030203" pitchFamily="34" charset="0"/>
                <a:ea typeface="Lato Black" panose="020F0502020204030203" pitchFamily="34" charset="0"/>
                <a:cs typeface="Lato Black" panose="020F0502020204030203" pitchFamily="34" charset="0"/>
                <a:hlinkClick r:id="rId3"/>
              </a:rPr>
              <a:t>“</a:t>
            </a:r>
            <a:r>
              <a:rPr lang="en-US" sz="1200" dirty="0" err="1">
                <a:latin typeface="Lato Black" panose="020F0502020204030203" pitchFamily="34" charset="0"/>
                <a:ea typeface="Lato Black" panose="020F0502020204030203" pitchFamily="34" charset="0"/>
                <a:cs typeface="Lato Black" panose="020F0502020204030203" pitchFamily="34" charset="0"/>
                <a:hlinkClick r:id="rId3"/>
              </a:rPr>
              <a:t>Photophoretic</a:t>
            </a:r>
            <a:r>
              <a:rPr lang="en-US" sz="1200" dirty="0">
                <a:latin typeface="Lato Black" panose="020F0502020204030203" pitchFamily="34" charset="0"/>
                <a:ea typeface="Lato Black" panose="020F0502020204030203" pitchFamily="34" charset="0"/>
                <a:cs typeface="Lato Black" panose="020F0502020204030203" pitchFamily="34" charset="0"/>
                <a:hlinkClick r:id="rId3"/>
              </a:rPr>
              <a:t> levitation of engineered aerosols for </a:t>
            </a:r>
            <a:r>
              <a:rPr lang="en-US" sz="1200" dirty="0" smtClean="0">
                <a:latin typeface="Lato Black" panose="020F0502020204030203" pitchFamily="34" charset="0"/>
                <a:ea typeface="Lato Black" panose="020F0502020204030203" pitchFamily="34" charset="0"/>
                <a:cs typeface="Lato Black" panose="020F0502020204030203" pitchFamily="34" charset="0"/>
                <a:hlinkClick r:id="rId3"/>
              </a:rPr>
              <a:t>geoengineering.”</a:t>
            </a:r>
            <a:r>
              <a:rPr lang="en-US" sz="1200" dirty="0">
                <a:latin typeface="Lato Black" panose="020F0502020204030203" pitchFamily="34" charset="0"/>
                <a:ea typeface="Lato Black" panose="020F0502020204030203" pitchFamily="34" charset="0"/>
                <a:cs typeface="Lato Black" panose="020F0502020204030203" pitchFamily="34" charset="0"/>
              </a:rPr>
              <a:t> </a:t>
            </a:r>
            <a:r>
              <a:rPr lang="en-US" sz="1200" i="1" dirty="0">
                <a:latin typeface="Lato Medium" panose="020F0502020204030203" pitchFamily="34" charset="0"/>
                <a:ea typeface="Lato Medium" panose="020F0502020204030203" pitchFamily="34" charset="0"/>
                <a:cs typeface="Lato Medium" panose="020F0502020204030203" pitchFamily="34" charset="0"/>
              </a:rPr>
              <a:t>Proceedings of the National Academy of Sciences</a:t>
            </a:r>
            <a:r>
              <a:rPr lang="en-US" sz="1200" dirty="0">
                <a:latin typeface="Lato Medium" panose="020F0502020204030203" pitchFamily="34" charset="0"/>
                <a:ea typeface="Lato Medium" panose="020F0502020204030203" pitchFamily="34" charset="0"/>
                <a:cs typeface="Lato Medium" panose="020F0502020204030203" pitchFamily="34" charset="0"/>
              </a:rPr>
              <a:t> 107.38 (2010): 16428-16431.</a:t>
            </a:r>
          </a:p>
        </p:txBody>
      </p:sp>
      <p:grpSp>
        <p:nvGrpSpPr>
          <p:cNvPr id="12" name="Group 11">
            <a:extLst>
              <a:ext uri="{FF2B5EF4-FFF2-40B4-BE49-F238E27FC236}">
                <a16:creationId xmlns="" xmlns:a16="http://schemas.microsoft.com/office/drawing/2014/main" id="{CF397661-DC2F-452F-BF46-2232AA155212}"/>
              </a:ext>
            </a:extLst>
          </p:cNvPr>
          <p:cNvGrpSpPr/>
          <p:nvPr/>
        </p:nvGrpSpPr>
        <p:grpSpPr>
          <a:xfrm>
            <a:off x="767639" y="4124505"/>
            <a:ext cx="2405549" cy="1602932"/>
            <a:chOff x="543353" y="2805908"/>
            <a:chExt cx="2102757" cy="1602932"/>
          </a:xfrm>
        </p:grpSpPr>
        <p:sp>
          <p:nvSpPr>
            <p:cNvPr id="46" name="TextBox 45">
              <a:extLst>
                <a:ext uri="{FF2B5EF4-FFF2-40B4-BE49-F238E27FC236}">
                  <a16:creationId xmlns="" xmlns:a16="http://schemas.microsoft.com/office/drawing/2014/main" id="{A58656CD-022B-4101-BA16-F0D2947A3B58}"/>
                </a:ext>
              </a:extLst>
            </p:cNvPr>
            <p:cNvSpPr txBox="1"/>
            <p:nvPr/>
          </p:nvSpPr>
          <p:spPr>
            <a:xfrm>
              <a:off x="543353" y="3300844"/>
              <a:ext cx="2102757" cy="1107996"/>
            </a:xfrm>
            <a:prstGeom prst="rect">
              <a:avLst/>
            </a:prstGeom>
            <a:noFill/>
          </p:spPr>
          <p:txBody>
            <a:bodyPr wrap="square" lIns="0" tIns="0" rIns="0" bIns="0" rtlCol="0" anchor="ctr">
              <a:spAutoFit/>
            </a:bodyPr>
            <a:lstStyle/>
            <a:p>
              <a:pPr algn="ctr"/>
              <a:r>
                <a:rPr lang="en-US" sz="2400" dirty="0" smtClean="0"/>
                <a:t>PHOTOPHORETIC</a:t>
              </a:r>
              <a:endParaRPr lang="en-US" sz="2400" dirty="0"/>
            </a:p>
            <a:p>
              <a:pPr algn="ctr"/>
              <a:r>
                <a:rPr lang="en-US" sz="2400" dirty="0" smtClean="0"/>
                <a:t>LEVITATION</a:t>
              </a:r>
            </a:p>
          </p:txBody>
        </p:sp>
        <p:sp>
          <p:nvSpPr>
            <p:cNvPr id="51" name="Freeform 4347">
              <a:extLst>
                <a:ext uri="{FF2B5EF4-FFF2-40B4-BE49-F238E27FC236}">
                  <a16:creationId xmlns="" xmlns:a16="http://schemas.microsoft.com/office/drawing/2014/main" id="{005A24F0-6986-49A1-8CA0-D14BFA6E539F}"/>
                </a:ext>
              </a:extLst>
            </p:cNvPr>
            <p:cNvSpPr>
              <a:spLocks/>
            </p:cNvSpPr>
            <p:nvPr/>
          </p:nvSpPr>
          <p:spPr bwMode="auto">
            <a:xfrm>
              <a:off x="1284459" y="2805908"/>
              <a:ext cx="620544" cy="620540"/>
            </a:xfrm>
            <a:custGeom>
              <a:avLst/>
              <a:gdLst>
                <a:gd name="T0" fmla="*/ 795 w 891"/>
                <a:gd name="T1" fmla="*/ 575 h 893"/>
                <a:gd name="T2" fmla="*/ 727 w 891"/>
                <a:gd name="T3" fmla="*/ 560 h 893"/>
                <a:gd name="T4" fmla="*/ 546 w 891"/>
                <a:gd name="T5" fmla="*/ 446 h 893"/>
                <a:gd name="T6" fmla="*/ 742 w 891"/>
                <a:gd name="T7" fmla="*/ 331 h 893"/>
                <a:gd name="T8" fmla="*/ 831 w 891"/>
                <a:gd name="T9" fmla="*/ 295 h 893"/>
                <a:gd name="T10" fmla="*/ 877 w 891"/>
                <a:gd name="T11" fmla="*/ 233 h 893"/>
                <a:gd name="T12" fmla="*/ 891 w 891"/>
                <a:gd name="T13" fmla="*/ 163 h 893"/>
                <a:gd name="T14" fmla="*/ 876 w 891"/>
                <a:gd name="T15" fmla="*/ 101 h 893"/>
                <a:gd name="T16" fmla="*/ 856 w 891"/>
                <a:gd name="T17" fmla="*/ 98 h 893"/>
                <a:gd name="T18" fmla="*/ 797 w 891"/>
                <a:gd name="T19" fmla="*/ 36 h 893"/>
                <a:gd name="T20" fmla="*/ 794 w 891"/>
                <a:gd name="T21" fmla="*/ 15 h 893"/>
                <a:gd name="T22" fmla="*/ 709 w 891"/>
                <a:gd name="T23" fmla="*/ 1 h 893"/>
                <a:gd name="T24" fmla="*/ 620 w 891"/>
                <a:gd name="T25" fmla="*/ 38 h 893"/>
                <a:gd name="T26" fmla="*/ 574 w 891"/>
                <a:gd name="T27" fmla="*/ 97 h 893"/>
                <a:gd name="T28" fmla="*/ 559 w 891"/>
                <a:gd name="T29" fmla="*/ 163 h 893"/>
                <a:gd name="T30" fmla="*/ 446 w 891"/>
                <a:gd name="T31" fmla="*/ 345 h 893"/>
                <a:gd name="T32" fmla="*/ 331 w 891"/>
                <a:gd name="T33" fmla="*/ 163 h 893"/>
                <a:gd name="T34" fmla="*/ 316 w 891"/>
                <a:gd name="T35" fmla="*/ 97 h 893"/>
                <a:gd name="T36" fmla="*/ 274 w 891"/>
                <a:gd name="T37" fmla="*/ 40 h 893"/>
                <a:gd name="T38" fmla="*/ 209 w 891"/>
                <a:gd name="T39" fmla="*/ 6 h 893"/>
                <a:gd name="T40" fmla="*/ 139 w 891"/>
                <a:gd name="T41" fmla="*/ 3 h 893"/>
                <a:gd name="T42" fmla="*/ 96 w 891"/>
                <a:gd name="T43" fmla="*/ 21 h 893"/>
                <a:gd name="T44" fmla="*/ 179 w 891"/>
                <a:gd name="T45" fmla="*/ 105 h 893"/>
                <a:gd name="T46" fmla="*/ 28 w 891"/>
                <a:gd name="T47" fmla="*/ 95 h 893"/>
                <a:gd name="T48" fmla="*/ 8 w 891"/>
                <a:gd name="T49" fmla="*/ 116 h 893"/>
                <a:gd name="T50" fmla="*/ 1 w 891"/>
                <a:gd name="T51" fmla="*/ 188 h 893"/>
                <a:gd name="T52" fmla="*/ 24 w 891"/>
                <a:gd name="T53" fmla="*/ 256 h 893"/>
                <a:gd name="T54" fmla="*/ 76 w 891"/>
                <a:gd name="T55" fmla="*/ 308 h 893"/>
                <a:gd name="T56" fmla="*/ 140 w 891"/>
                <a:gd name="T57" fmla="*/ 331 h 893"/>
                <a:gd name="T58" fmla="*/ 209 w 891"/>
                <a:gd name="T59" fmla="*/ 327 h 893"/>
                <a:gd name="T60" fmla="*/ 179 w 891"/>
                <a:gd name="T61" fmla="*/ 561 h 893"/>
                <a:gd name="T62" fmla="*/ 87 w 891"/>
                <a:gd name="T63" fmla="*/ 580 h 893"/>
                <a:gd name="T64" fmla="*/ 24 w 891"/>
                <a:gd name="T65" fmla="*/ 638 h 893"/>
                <a:gd name="T66" fmla="*/ 1 w 891"/>
                <a:gd name="T67" fmla="*/ 707 h 893"/>
                <a:gd name="T68" fmla="*/ 8 w 891"/>
                <a:gd name="T69" fmla="*/ 778 h 893"/>
                <a:gd name="T70" fmla="*/ 28 w 891"/>
                <a:gd name="T71" fmla="*/ 800 h 893"/>
                <a:gd name="T72" fmla="*/ 179 w 891"/>
                <a:gd name="T73" fmla="*/ 786 h 893"/>
                <a:gd name="T74" fmla="*/ 96 w 891"/>
                <a:gd name="T75" fmla="*/ 871 h 893"/>
                <a:gd name="T76" fmla="*/ 152 w 891"/>
                <a:gd name="T77" fmla="*/ 892 h 893"/>
                <a:gd name="T78" fmla="*/ 231 w 891"/>
                <a:gd name="T79" fmla="*/ 879 h 893"/>
                <a:gd name="T80" fmla="*/ 299 w 891"/>
                <a:gd name="T81" fmla="*/ 825 h 893"/>
                <a:gd name="T82" fmla="*/ 328 w 891"/>
                <a:gd name="T83" fmla="*/ 763 h 893"/>
                <a:gd name="T84" fmla="*/ 328 w 891"/>
                <a:gd name="T85" fmla="*/ 694 h 893"/>
                <a:gd name="T86" fmla="*/ 563 w 891"/>
                <a:gd name="T87" fmla="*/ 694 h 893"/>
                <a:gd name="T88" fmla="*/ 564 w 891"/>
                <a:gd name="T89" fmla="*/ 762 h 893"/>
                <a:gd name="T90" fmla="*/ 592 w 891"/>
                <a:gd name="T91" fmla="*/ 825 h 893"/>
                <a:gd name="T92" fmla="*/ 662 w 891"/>
                <a:gd name="T93" fmla="*/ 879 h 893"/>
                <a:gd name="T94" fmla="*/ 758 w 891"/>
                <a:gd name="T95" fmla="*/ 889 h 893"/>
                <a:gd name="T96" fmla="*/ 799 w 891"/>
                <a:gd name="T97" fmla="*/ 867 h 893"/>
                <a:gd name="T98" fmla="*/ 718 w 891"/>
                <a:gd name="T99" fmla="*/ 717 h 893"/>
                <a:gd name="T100" fmla="*/ 866 w 891"/>
                <a:gd name="T101" fmla="*/ 800 h 893"/>
                <a:gd name="T102" fmla="*/ 886 w 891"/>
                <a:gd name="T103" fmla="*/ 767 h 893"/>
                <a:gd name="T104" fmla="*/ 889 w 891"/>
                <a:gd name="T105" fmla="*/ 695 h 893"/>
                <a:gd name="T106" fmla="*/ 859 w 891"/>
                <a:gd name="T107" fmla="*/ 62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893">
                  <a:moveTo>
                    <a:pt x="843" y="608"/>
                  </a:moveTo>
                  <a:lnTo>
                    <a:pt x="834" y="600"/>
                  </a:lnTo>
                  <a:lnTo>
                    <a:pt x="825" y="593"/>
                  </a:lnTo>
                  <a:lnTo>
                    <a:pt x="815" y="586"/>
                  </a:lnTo>
                  <a:lnTo>
                    <a:pt x="805" y="580"/>
                  </a:lnTo>
                  <a:lnTo>
                    <a:pt x="795" y="575"/>
                  </a:lnTo>
                  <a:lnTo>
                    <a:pt x="784" y="571"/>
                  </a:lnTo>
                  <a:lnTo>
                    <a:pt x="773" y="567"/>
                  </a:lnTo>
                  <a:lnTo>
                    <a:pt x="762" y="564"/>
                  </a:lnTo>
                  <a:lnTo>
                    <a:pt x="751" y="562"/>
                  </a:lnTo>
                  <a:lnTo>
                    <a:pt x="739" y="560"/>
                  </a:lnTo>
                  <a:lnTo>
                    <a:pt x="727" y="560"/>
                  </a:lnTo>
                  <a:lnTo>
                    <a:pt x="717" y="560"/>
                  </a:lnTo>
                  <a:lnTo>
                    <a:pt x="705" y="561"/>
                  </a:lnTo>
                  <a:lnTo>
                    <a:pt x="693" y="563"/>
                  </a:lnTo>
                  <a:lnTo>
                    <a:pt x="681" y="566"/>
                  </a:lnTo>
                  <a:lnTo>
                    <a:pt x="671" y="570"/>
                  </a:lnTo>
                  <a:lnTo>
                    <a:pt x="546" y="446"/>
                  </a:lnTo>
                  <a:lnTo>
                    <a:pt x="671" y="323"/>
                  </a:lnTo>
                  <a:lnTo>
                    <a:pt x="683" y="327"/>
                  </a:lnTo>
                  <a:lnTo>
                    <a:pt x="697" y="329"/>
                  </a:lnTo>
                  <a:lnTo>
                    <a:pt x="711" y="331"/>
                  </a:lnTo>
                  <a:lnTo>
                    <a:pt x="725" y="331"/>
                  </a:lnTo>
                  <a:lnTo>
                    <a:pt x="742" y="331"/>
                  </a:lnTo>
                  <a:lnTo>
                    <a:pt x="758" y="329"/>
                  </a:lnTo>
                  <a:lnTo>
                    <a:pt x="774" y="325"/>
                  </a:lnTo>
                  <a:lnTo>
                    <a:pt x="789" y="319"/>
                  </a:lnTo>
                  <a:lnTo>
                    <a:pt x="803" y="313"/>
                  </a:lnTo>
                  <a:lnTo>
                    <a:pt x="817" y="304"/>
                  </a:lnTo>
                  <a:lnTo>
                    <a:pt x="831" y="295"/>
                  </a:lnTo>
                  <a:lnTo>
                    <a:pt x="843" y="284"/>
                  </a:lnTo>
                  <a:lnTo>
                    <a:pt x="851" y="275"/>
                  </a:lnTo>
                  <a:lnTo>
                    <a:pt x="859" y="265"/>
                  </a:lnTo>
                  <a:lnTo>
                    <a:pt x="866" y="254"/>
                  </a:lnTo>
                  <a:lnTo>
                    <a:pt x="873" y="243"/>
                  </a:lnTo>
                  <a:lnTo>
                    <a:pt x="877" y="233"/>
                  </a:lnTo>
                  <a:lnTo>
                    <a:pt x="882" y="221"/>
                  </a:lnTo>
                  <a:lnTo>
                    <a:pt x="886" y="210"/>
                  </a:lnTo>
                  <a:lnTo>
                    <a:pt x="889" y="199"/>
                  </a:lnTo>
                  <a:lnTo>
                    <a:pt x="890" y="187"/>
                  </a:lnTo>
                  <a:lnTo>
                    <a:pt x="891" y="175"/>
                  </a:lnTo>
                  <a:lnTo>
                    <a:pt x="891" y="163"/>
                  </a:lnTo>
                  <a:lnTo>
                    <a:pt x="891" y="151"/>
                  </a:lnTo>
                  <a:lnTo>
                    <a:pt x="889" y="140"/>
                  </a:lnTo>
                  <a:lnTo>
                    <a:pt x="886" y="128"/>
                  </a:lnTo>
                  <a:lnTo>
                    <a:pt x="882" y="116"/>
                  </a:lnTo>
                  <a:lnTo>
                    <a:pt x="878" y="104"/>
                  </a:lnTo>
                  <a:lnTo>
                    <a:pt x="876" y="101"/>
                  </a:lnTo>
                  <a:lnTo>
                    <a:pt x="874" y="98"/>
                  </a:lnTo>
                  <a:lnTo>
                    <a:pt x="871" y="96"/>
                  </a:lnTo>
                  <a:lnTo>
                    <a:pt x="866" y="96"/>
                  </a:lnTo>
                  <a:lnTo>
                    <a:pt x="863" y="95"/>
                  </a:lnTo>
                  <a:lnTo>
                    <a:pt x="859" y="96"/>
                  </a:lnTo>
                  <a:lnTo>
                    <a:pt x="856" y="98"/>
                  </a:lnTo>
                  <a:lnTo>
                    <a:pt x="852" y="100"/>
                  </a:lnTo>
                  <a:lnTo>
                    <a:pt x="785" y="179"/>
                  </a:lnTo>
                  <a:lnTo>
                    <a:pt x="718" y="179"/>
                  </a:lnTo>
                  <a:lnTo>
                    <a:pt x="718" y="105"/>
                  </a:lnTo>
                  <a:lnTo>
                    <a:pt x="795" y="38"/>
                  </a:lnTo>
                  <a:lnTo>
                    <a:pt x="797" y="36"/>
                  </a:lnTo>
                  <a:lnTo>
                    <a:pt x="799" y="33"/>
                  </a:lnTo>
                  <a:lnTo>
                    <a:pt x="799" y="28"/>
                  </a:lnTo>
                  <a:lnTo>
                    <a:pt x="799" y="25"/>
                  </a:lnTo>
                  <a:lnTo>
                    <a:pt x="798" y="21"/>
                  </a:lnTo>
                  <a:lnTo>
                    <a:pt x="796" y="18"/>
                  </a:lnTo>
                  <a:lnTo>
                    <a:pt x="794" y="15"/>
                  </a:lnTo>
                  <a:lnTo>
                    <a:pt x="790" y="13"/>
                  </a:lnTo>
                  <a:lnTo>
                    <a:pt x="774" y="7"/>
                  </a:lnTo>
                  <a:lnTo>
                    <a:pt x="758" y="3"/>
                  </a:lnTo>
                  <a:lnTo>
                    <a:pt x="742" y="1"/>
                  </a:lnTo>
                  <a:lnTo>
                    <a:pt x="725" y="0"/>
                  </a:lnTo>
                  <a:lnTo>
                    <a:pt x="709" y="1"/>
                  </a:lnTo>
                  <a:lnTo>
                    <a:pt x="693" y="3"/>
                  </a:lnTo>
                  <a:lnTo>
                    <a:pt x="677" y="7"/>
                  </a:lnTo>
                  <a:lnTo>
                    <a:pt x="662" y="12"/>
                  </a:lnTo>
                  <a:lnTo>
                    <a:pt x="647" y="20"/>
                  </a:lnTo>
                  <a:lnTo>
                    <a:pt x="633" y="28"/>
                  </a:lnTo>
                  <a:lnTo>
                    <a:pt x="620" y="38"/>
                  </a:lnTo>
                  <a:lnTo>
                    <a:pt x="609" y="49"/>
                  </a:lnTo>
                  <a:lnTo>
                    <a:pt x="600" y="57"/>
                  </a:lnTo>
                  <a:lnTo>
                    <a:pt x="592" y="67"/>
                  </a:lnTo>
                  <a:lnTo>
                    <a:pt x="586" y="77"/>
                  </a:lnTo>
                  <a:lnTo>
                    <a:pt x="580" y="86"/>
                  </a:lnTo>
                  <a:lnTo>
                    <a:pt x="574" y="97"/>
                  </a:lnTo>
                  <a:lnTo>
                    <a:pt x="570" y="108"/>
                  </a:lnTo>
                  <a:lnTo>
                    <a:pt x="567" y="118"/>
                  </a:lnTo>
                  <a:lnTo>
                    <a:pt x="564" y="129"/>
                  </a:lnTo>
                  <a:lnTo>
                    <a:pt x="561" y="141"/>
                  </a:lnTo>
                  <a:lnTo>
                    <a:pt x="560" y="153"/>
                  </a:lnTo>
                  <a:lnTo>
                    <a:pt x="559" y="163"/>
                  </a:lnTo>
                  <a:lnTo>
                    <a:pt x="560" y="175"/>
                  </a:lnTo>
                  <a:lnTo>
                    <a:pt x="561" y="187"/>
                  </a:lnTo>
                  <a:lnTo>
                    <a:pt x="563" y="199"/>
                  </a:lnTo>
                  <a:lnTo>
                    <a:pt x="566" y="209"/>
                  </a:lnTo>
                  <a:lnTo>
                    <a:pt x="569" y="221"/>
                  </a:lnTo>
                  <a:lnTo>
                    <a:pt x="446" y="345"/>
                  </a:lnTo>
                  <a:lnTo>
                    <a:pt x="322" y="221"/>
                  </a:lnTo>
                  <a:lnTo>
                    <a:pt x="325" y="209"/>
                  </a:lnTo>
                  <a:lnTo>
                    <a:pt x="328" y="199"/>
                  </a:lnTo>
                  <a:lnTo>
                    <a:pt x="330" y="187"/>
                  </a:lnTo>
                  <a:lnTo>
                    <a:pt x="331" y="175"/>
                  </a:lnTo>
                  <a:lnTo>
                    <a:pt x="331" y="163"/>
                  </a:lnTo>
                  <a:lnTo>
                    <a:pt x="330" y="153"/>
                  </a:lnTo>
                  <a:lnTo>
                    <a:pt x="329" y="141"/>
                  </a:lnTo>
                  <a:lnTo>
                    <a:pt x="327" y="129"/>
                  </a:lnTo>
                  <a:lnTo>
                    <a:pt x="324" y="118"/>
                  </a:lnTo>
                  <a:lnTo>
                    <a:pt x="321" y="108"/>
                  </a:lnTo>
                  <a:lnTo>
                    <a:pt x="316" y="97"/>
                  </a:lnTo>
                  <a:lnTo>
                    <a:pt x="311" y="86"/>
                  </a:lnTo>
                  <a:lnTo>
                    <a:pt x="305" y="77"/>
                  </a:lnTo>
                  <a:lnTo>
                    <a:pt x="298" y="67"/>
                  </a:lnTo>
                  <a:lnTo>
                    <a:pt x="291" y="57"/>
                  </a:lnTo>
                  <a:lnTo>
                    <a:pt x="282" y="49"/>
                  </a:lnTo>
                  <a:lnTo>
                    <a:pt x="274" y="40"/>
                  </a:lnTo>
                  <a:lnTo>
                    <a:pt x="264" y="33"/>
                  </a:lnTo>
                  <a:lnTo>
                    <a:pt x="253" y="25"/>
                  </a:lnTo>
                  <a:lnTo>
                    <a:pt x="243" y="20"/>
                  </a:lnTo>
                  <a:lnTo>
                    <a:pt x="232" y="15"/>
                  </a:lnTo>
                  <a:lnTo>
                    <a:pt x="221" y="10"/>
                  </a:lnTo>
                  <a:lnTo>
                    <a:pt x="209" y="6"/>
                  </a:lnTo>
                  <a:lnTo>
                    <a:pt x="199" y="4"/>
                  </a:lnTo>
                  <a:lnTo>
                    <a:pt x="187" y="2"/>
                  </a:lnTo>
                  <a:lnTo>
                    <a:pt x="175" y="1"/>
                  </a:lnTo>
                  <a:lnTo>
                    <a:pt x="162" y="1"/>
                  </a:lnTo>
                  <a:lnTo>
                    <a:pt x="151" y="2"/>
                  </a:lnTo>
                  <a:lnTo>
                    <a:pt x="139" y="3"/>
                  </a:lnTo>
                  <a:lnTo>
                    <a:pt x="127" y="5"/>
                  </a:lnTo>
                  <a:lnTo>
                    <a:pt x="115" y="9"/>
                  </a:lnTo>
                  <a:lnTo>
                    <a:pt x="103" y="13"/>
                  </a:lnTo>
                  <a:lnTo>
                    <a:pt x="100" y="16"/>
                  </a:lnTo>
                  <a:lnTo>
                    <a:pt x="97" y="18"/>
                  </a:lnTo>
                  <a:lnTo>
                    <a:pt x="96" y="21"/>
                  </a:lnTo>
                  <a:lnTo>
                    <a:pt x="95" y="25"/>
                  </a:lnTo>
                  <a:lnTo>
                    <a:pt x="94" y="28"/>
                  </a:lnTo>
                  <a:lnTo>
                    <a:pt x="95" y="33"/>
                  </a:lnTo>
                  <a:lnTo>
                    <a:pt x="97" y="36"/>
                  </a:lnTo>
                  <a:lnTo>
                    <a:pt x="99" y="38"/>
                  </a:lnTo>
                  <a:lnTo>
                    <a:pt x="179" y="105"/>
                  </a:lnTo>
                  <a:lnTo>
                    <a:pt x="179" y="179"/>
                  </a:lnTo>
                  <a:lnTo>
                    <a:pt x="106" y="179"/>
                  </a:lnTo>
                  <a:lnTo>
                    <a:pt x="38" y="100"/>
                  </a:lnTo>
                  <a:lnTo>
                    <a:pt x="35" y="98"/>
                  </a:lnTo>
                  <a:lnTo>
                    <a:pt x="32" y="96"/>
                  </a:lnTo>
                  <a:lnTo>
                    <a:pt x="28" y="95"/>
                  </a:lnTo>
                  <a:lnTo>
                    <a:pt x="24" y="96"/>
                  </a:lnTo>
                  <a:lnTo>
                    <a:pt x="20" y="96"/>
                  </a:lnTo>
                  <a:lnTo>
                    <a:pt x="17" y="98"/>
                  </a:lnTo>
                  <a:lnTo>
                    <a:pt x="15" y="101"/>
                  </a:lnTo>
                  <a:lnTo>
                    <a:pt x="13" y="104"/>
                  </a:lnTo>
                  <a:lnTo>
                    <a:pt x="8" y="116"/>
                  </a:lnTo>
                  <a:lnTo>
                    <a:pt x="5" y="128"/>
                  </a:lnTo>
                  <a:lnTo>
                    <a:pt x="2" y="140"/>
                  </a:lnTo>
                  <a:lnTo>
                    <a:pt x="1" y="151"/>
                  </a:lnTo>
                  <a:lnTo>
                    <a:pt x="0" y="164"/>
                  </a:lnTo>
                  <a:lnTo>
                    <a:pt x="0" y="176"/>
                  </a:lnTo>
                  <a:lnTo>
                    <a:pt x="1" y="188"/>
                  </a:lnTo>
                  <a:lnTo>
                    <a:pt x="3" y="200"/>
                  </a:lnTo>
                  <a:lnTo>
                    <a:pt x="5" y="211"/>
                  </a:lnTo>
                  <a:lnTo>
                    <a:pt x="9" y="223"/>
                  </a:lnTo>
                  <a:lnTo>
                    <a:pt x="14" y="235"/>
                  </a:lnTo>
                  <a:lnTo>
                    <a:pt x="19" y="246"/>
                  </a:lnTo>
                  <a:lnTo>
                    <a:pt x="24" y="256"/>
                  </a:lnTo>
                  <a:lnTo>
                    <a:pt x="32" y="266"/>
                  </a:lnTo>
                  <a:lnTo>
                    <a:pt x="39" y="276"/>
                  </a:lnTo>
                  <a:lnTo>
                    <a:pt x="48" y="285"/>
                  </a:lnTo>
                  <a:lnTo>
                    <a:pt x="56" y="294"/>
                  </a:lnTo>
                  <a:lnTo>
                    <a:pt x="66" y="300"/>
                  </a:lnTo>
                  <a:lnTo>
                    <a:pt x="76" y="308"/>
                  </a:lnTo>
                  <a:lnTo>
                    <a:pt x="85" y="313"/>
                  </a:lnTo>
                  <a:lnTo>
                    <a:pt x="96" y="318"/>
                  </a:lnTo>
                  <a:lnTo>
                    <a:pt x="107" y="323"/>
                  </a:lnTo>
                  <a:lnTo>
                    <a:pt x="117" y="326"/>
                  </a:lnTo>
                  <a:lnTo>
                    <a:pt x="128" y="329"/>
                  </a:lnTo>
                  <a:lnTo>
                    <a:pt x="140" y="331"/>
                  </a:lnTo>
                  <a:lnTo>
                    <a:pt x="152" y="332"/>
                  </a:lnTo>
                  <a:lnTo>
                    <a:pt x="162" y="333"/>
                  </a:lnTo>
                  <a:lnTo>
                    <a:pt x="174" y="332"/>
                  </a:lnTo>
                  <a:lnTo>
                    <a:pt x="186" y="331"/>
                  </a:lnTo>
                  <a:lnTo>
                    <a:pt x="198" y="329"/>
                  </a:lnTo>
                  <a:lnTo>
                    <a:pt x="209" y="327"/>
                  </a:lnTo>
                  <a:lnTo>
                    <a:pt x="220" y="323"/>
                  </a:lnTo>
                  <a:lnTo>
                    <a:pt x="344" y="447"/>
                  </a:lnTo>
                  <a:lnTo>
                    <a:pt x="220" y="570"/>
                  </a:lnTo>
                  <a:lnTo>
                    <a:pt x="207" y="566"/>
                  </a:lnTo>
                  <a:lnTo>
                    <a:pt x="193" y="562"/>
                  </a:lnTo>
                  <a:lnTo>
                    <a:pt x="179" y="561"/>
                  </a:lnTo>
                  <a:lnTo>
                    <a:pt x="166" y="560"/>
                  </a:lnTo>
                  <a:lnTo>
                    <a:pt x="148" y="561"/>
                  </a:lnTo>
                  <a:lnTo>
                    <a:pt x="132" y="563"/>
                  </a:lnTo>
                  <a:lnTo>
                    <a:pt x="117" y="568"/>
                  </a:lnTo>
                  <a:lnTo>
                    <a:pt x="101" y="573"/>
                  </a:lnTo>
                  <a:lnTo>
                    <a:pt x="87" y="580"/>
                  </a:lnTo>
                  <a:lnTo>
                    <a:pt x="74" y="588"/>
                  </a:lnTo>
                  <a:lnTo>
                    <a:pt x="61" y="598"/>
                  </a:lnTo>
                  <a:lnTo>
                    <a:pt x="48" y="608"/>
                  </a:lnTo>
                  <a:lnTo>
                    <a:pt x="39" y="618"/>
                  </a:lnTo>
                  <a:lnTo>
                    <a:pt x="32" y="628"/>
                  </a:lnTo>
                  <a:lnTo>
                    <a:pt x="24" y="638"/>
                  </a:lnTo>
                  <a:lnTo>
                    <a:pt x="19" y="649"/>
                  </a:lnTo>
                  <a:lnTo>
                    <a:pt x="14" y="660"/>
                  </a:lnTo>
                  <a:lnTo>
                    <a:pt x="9" y="671"/>
                  </a:lnTo>
                  <a:lnTo>
                    <a:pt x="5" y="683"/>
                  </a:lnTo>
                  <a:lnTo>
                    <a:pt x="3" y="695"/>
                  </a:lnTo>
                  <a:lnTo>
                    <a:pt x="1" y="707"/>
                  </a:lnTo>
                  <a:lnTo>
                    <a:pt x="0" y="719"/>
                  </a:lnTo>
                  <a:lnTo>
                    <a:pt x="0" y="730"/>
                  </a:lnTo>
                  <a:lnTo>
                    <a:pt x="1" y="743"/>
                  </a:lnTo>
                  <a:lnTo>
                    <a:pt x="2" y="755"/>
                  </a:lnTo>
                  <a:lnTo>
                    <a:pt x="5" y="767"/>
                  </a:lnTo>
                  <a:lnTo>
                    <a:pt x="8" y="778"/>
                  </a:lnTo>
                  <a:lnTo>
                    <a:pt x="13" y="790"/>
                  </a:lnTo>
                  <a:lnTo>
                    <a:pt x="15" y="793"/>
                  </a:lnTo>
                  <a:lnTo>
                    <a:pt x="17" y="797"/>
                  </a:lnTo>
                  <a:lnTo>
                    <a:pt x="20" y="799"/>
                  </a:lnTo>
                  <a:lnTo>
                    <a:pt x="24" y="800"/>
                  </a:lnTo>
                  <a:lnTo>
                    <a:pt x="28" y="800"/>
                  </a:lnTo>
                  <a:lnTo>
                    <a:pt x="32" y="799"/>
                  </a:lnTo>
                  <a:lnTo>
                    <a:pt x="35" y="798"/>
                  </a:lnTo>
                  <a:lnTo>
                    <a:pt x="38" y="796"/>
                  </a:lnTo>
                  <a:lnTo>
                    <a:pt x="106" y="717"/>
                  </a:lnTo>
                  <a:lnTo>
                    <a:pt x="179" y="717"/>
                  </a:lnTo>
                  <a:lnTo>
                    <a:pt x="179" y="786"/>
                  </a:lnTo>
                  <a:lnTo>
                    <a:pt x="99" y="853"/>
                  </a:lnTo>
                  <a:lnTo>
                    <a:pt x="97" y="857"/>
                  </a:lnTo>
                  <a:lnTo>
                    <a:pt x="95" y="860"/>
                  </a:lnTo>
                  <a:lnTo>
                    <a:pt x="94" y="863"/>
                  </a:lnTo>
                  <a:lnTo>
                    <a:pt x="95" y="867"/>
                  </a:lnTo>
                  <a:lnTo>
                    <a:pt x="96" y="871"/>
                  </a:lnTo>
                  <a:lnTo>
                    <a:pt x="97" y="875"/>
                  </a:lnTo>
                  <a:lnTo>
                    <a:pt x="100" y="877"/>
                  </a:lnTo>
                  <a:lnTo>
                    <a:pt x="103" y="879"/>
                  </a:lnTo>
                  <a:lnTo>
                    <a:pt x="120" y="884"/>
                  </a:lnTo>
                  <a:lnTo>
                    <a:pt x="135" y="889"/>
                  </a:lnTo>
                  <a:lnTo>
                    <a:pt x="152" y="892"/>
                  </a:lnTo>
                  <a:lnTo>
                    <a:pt x="168" y="893"/>
                  </a:lnTo>
                  <a:lnTo>
                    <a:pt x="168" y="893"/>
                  </a:lnTo>
                  <a:lnTo>
                    <a:pt x="184" y="892"/>
                  </a:lnTo>
                  <a:lnTo>
                    <a:pt x="200" y="889"/>
                  </a:lnTo>
                  <a:lnTo>
                    <a:pt x="216" y="885"/>
                  </a:lnTo>
                  <a:lnTo>
                    <a:pt x="231" y="879"/>
                  </a:lnTo>
                  <a:lnTo>
                    <a:pt x="245" y="873"/>
                  </a:lnTo>
                  <a:lnTo>
                    <a:pt x="259" y="864"/>
                  </a:lnTo>
                  <a:lnTo>
                    <a:pt x="271" y="854"/>
                  </a:lnTo>
                  <a:lnTo>
                    <a:pt x="284" y="843"/>
                  </a:lnTo>
                  <a:lnTo>
                    <a:pt x="292" y="834"/>
                  </a:lnTo>
                  <a:lnTo>
                    <a:pt x="299" y="825"/>
                  </a:lnTo>
                  <a:lnTo>
                    <a:pt x="306" y="816"/>
                  </a:lnTo>
                  <a:lnTo>
                    <a:pt x="312" y="806"/>
                  </a:lnTo>
                  <a:lnTo>
                    <a:pt x="317" y="796"/>
                  </a:lnTo>
                  <a:lnTo>
                    <a:pt x="322" y="785"/>
                  </a:lnTo>
                  <a:lnTo>
                    <a:pt x="325" y="774"/>
                  </a:lnTo>
                  <a:lnTo>
                    <a:pt x="328" y="763"/>
                  </a:lnTo>
                  <a:lnTo>
                    <a:pt x="330" y="752"/>
                  </a:lnTo>
                  <a:lnTo>
                    <a:pt x="331" y="741"/>
                  </a:lnTo>
                  <a:lnTo>
                    <a:pt x="331" y="729"/>
                  </a:lnTo>
                  <a:lnTo>
                    <a:pt x="331" y="717"/>
                  </a:lnTo>
                  <a:lnTo>
                    <a:pt x="330" y="706"/>
                  </a:lnTo>
                  <a:lnTo>
                    <a:pt x="328" y="694"/>
                  </a:lnTo>
                  <a:lnTo>
                    <a:pt x="325" y="682"/>
                  </a:lnTo>
                  <a:lnTo>
                    <a:pt x="322" y="671"/>
                  </a:lnTo>
                  <a:lnTo>
                    <a:pt x="446" y="547"/>
                  </a:lnTo>
                  <a:lnTo>
                    <a:pt x="569" y="671"/>
                  </a:lnTo>
                  <a:lnTo>
                    <a:pt x="566" y="682"/>
                  </a:lnTo>
                  <a:lnTo>
                    <a:pt x="563" y="694"/>
                  </a:lnTo>
                  <a:lnTo>
                    <a:pt x="561" y="706"/>
                  </a:lnTo>
                  <a:lnTo>
                    <a:pt x="560" y="716"/>
                  </a:lnTo>
                  <a:lnTo>
                    <a:pt x="559" y="728"/>
                  </a:lnTo>
                  <a:lnTo>
                    <a:pt x="560" y="740"/>
                  </a:lnTo>
                  <a:lnTo>
                    <a:pt x="561" y="752"/>
                  </a:lnTo>
                  <a:lnTo>
                    <a:pt x="564" y="762"/>
                  </a:lnTo>
                  <a:lnTo>
                    <a:pt x="567" y="774"/>
                  </a:lnTo>
                  <a:lnTo>
                    <a:pt x="570" y="785"/>
                  </a:lnTo>
                  <a:lnTo>
                    <a:pt x="574" y="796"/>
                  </a:lnTo>
                  <a:lnTo>
                    <a:pt x="580" y="805"/>
                  </a:lnTo>
                  <a:lnTo>
                    <a:pt x="586" y="816"/>
                  </a:lnTo>
                  <a:lnTo>
                    <a:pt x="592" y="825"/>
                  </a:lnTo>
                  <a:lnTo>
                    <a:pt x="600" y="834"/>
                  </a:lnTo>
                  <a:lnTo>
                    <a:pt x="609" y="843"/>
                  </a:lnTo>
                  <a:lnTo>
                    <a:pt x="620" y="854"/>
                  </a:lnTo>
                  <a:lnTo>
                    <a:pt x="634" y="864"/>
                  </a:lnTo>
                  <a:lnTo>
                    <a:pt x="648" y="873"/>
                  </a:lnTo>
                  <a:lnTo>
                    <a:pt x="662" y="879"/>
                  </a:lnTo>
                  <a:lnTo>
                    <a:pt x="678" y="885"/>
                  </a:lnTo>
                  <a:lnTo>
                    <a:pt x="693" y="889"/>
                  </a:lnTo>
                  <a:lnTo>
                    <a:pt x="709" y="892"/>
                  </a:lnTo>
                  <a:lnTo>
                    <a:pt x="725" y="893"/>
                  </a:lnTo>
                  <a:lnTo>
                    <a:pt x="741" y="892"/>
                  </a:lnTo>
                  <a:lnTo>
                    <a:pt x="758" y="889"/>
                  </a:lnTo>
                  <a:lnTo>
                    <a:pt x="774" y="884"/>
                  </a:lnTo>
                  <a:lnTo>
                    <a:pt x="790" y="879"/>
                  </a:lnTo>
                  <a:lnTo>
                    <a:pt x="794" y="877"/>
                  </a:lnTo>
                  <a:lnTo>
                    <a:pt x="796" y="875"/>
                  </a:lnTo>
                  <a:lnTo>
                    <a:pt x="798" y="871"/>
                  </a:lnTo>
                  <a:lnTo>
                    <a:pt x="799" y="867"/>
                  </a:lnTo>
                  <a:lnTo>
                    <a:pt x="799" y="863"/>
                  </a:lnTo>
                  <a:lnTo>
                    <a:pt x="799" y="860"/>
                  </a:lnTo>
                  <a:lnTo>
                    <a:pt x="797" y="857"/>
                  </a:lnTo>
                  <a:lnTo>
                    <a:pt x="795" y="853"/>
                  </a:lnTo>
                  <a:lnTo>
                    <a:pt x="718" y="786"/>
                  </a:lnTo>
                  <a:lnTo>
                    <a:pt x="718" y="717"/>
                  </a:lnTo>
                  <a:lnTo>
                    <a:pt x="785" y="717"/>
                  </a:lnTo>
                  <a:lnTo>
                    <a:pt x="854" y="796"/>
                  </a:lnTo>
                  <a:lnTo>
                    <a:pt x="856" y="798"/>
                  </a:lnTo>
                  <a:lnTo>
                    <a:pt x="859" y="799"/>
                  </a:lnTo>
                  <a:lnTo>
                    <a:pt x="863" y="800"/>
                  </a:lnTo>
                  <a:lnTo>
                    <a:pt x="866" y="800"/>
                  </a:lnTo>
                  <a:lnTo>
                    <a:pt x="871" y="799"/>
                  </a:lnTo>
                  <a:lnTo>
                    <a:pt x="874" y="797"/>
                  </a:lnTo>
                  <a:lnTo>
                    <a:pt x="876" y="793"/>
                  </a:lnTo>
                  <a:lnTo>
                    <a:pt x="878" y="790"/>
                  </a:lnTo>
                  <a:lnTo>
                    <a:pt x="882" y="778"/>
                  </a:lnTo>
                  <a:lnTo>
                    <a:pt x="886" y="767"/>
                  </a:lnTo>
                  <a:lnTo>
                    <a:pt x="889" y="755"/>
                  </a:lnTo>
                  <a:lnTo>
                    <a:pt x="891" y="743"/>
                  </a:lnTo>
                  <a:lnTo>
                    <a:pt x="891" y="730"/>
                  </a:lnTo>
                  <a:lnTo>
                    <a:pt x="891" y="719"/>
                  </a:lnTo>
                  <a:lnTo>
                    <a:pt x="890" y="707"/>
                  </a:lnTo>
                  <a:lnTo>
                    <a:pt x="889" y="695"/>
                  </a:lnTo>
                  <a:lnTo>
                    <a:pt x="886" y="683"/>
                  </a:lnTo>
                  <a:lnTo>
                    <a:pt x="882" y="671"/>
                  </a:lnTo>
                  <a:lnTo>
                    <a:pt x="877" y="660"/>
                  </a:lnTo>
                  <a:lnTo>
                    <a:pt x="872" y="649"/>
                  </a:lnTo>
                  <a:lnTo>
                    <a:pt x="866" y="638"/>
                  </a:lnTo>
                  <a:lnTo>
                    <a:pt x="859" y="628"/>
                  </a:lnTo>
                  <a:lnTo>
                    <a:pt x="851" y="618"/>
                  </a:lnTo>
                  <a:lnTo>
                    <a:pt x="843" y="608"/>
                  </a:ln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8" name="TextBox 7"/>
          <p:cNvSpPr txBox="1"/>
          <p:nvPr/>
        </p:nvSpPr>
        <p:spPr>
          <a:xfrm>
            <a:off x="571500" y="5727437"/>
            <a:ext cx="9046030" cy="553998"/>
          </a:xfrm>
          <a:prstGeom prst="rect">
            <a:avLst/>
          </a:prstGeom>
          <a:noFill/>
        </p:spPr>
        <p:txBody>
          <a:bodyPr wrap="square" rtlCol="0">
            <a:spAutoFit/>
          </a:bodyPr>
          <a:lstStyle/>
          <a:p>
            <a:r>
              <a:rPr lang="en-US" b="1" dirty="0"/>
              <a:t>Black Carbon from Aircraft Exhaust is Destroying Ozone, Melting Poles</a:t>
            </a:r>
            <a:r>
              <a:rPr lang="en-US" dirty="0"/>
              <a:t/>
            </a:r>
            <a:br>
              <a:rPr lang="en-US" dirty="0"/>
            </a:br>
            <a:r>
              <a:rPr lang="en-US" sz="1200" dirty="0">
                <a:latin typeface="Lato Black" panose="020F0502020204030203" pitchFamily="34" charset="0"/>
                <a:ea typeface="Lato Black" panose="020F0502020204030203" pitchFamily="34" charset="0"/>
                <a:cs typeface="Lato Black" panose="020F0502020204030203" pitchFamily="34" charset="0"/>
                <a:hlinkClick r:id="rId4"/>
              </a:rPr>
              <a:t>https://climateviewer.com/2017/10/25/black-carbon-from-aircraft-exhaust-destroying-ozone-melting-poles/</a:t>
            </a:r>
            <a:endParaRPr lang="en-US" dirty="0">
              <a:latin typeface="Lato Black" panose="020F0502020204030203" pitchFamily="34" charset="0"/>
              <a:ea typeface="Lato Black" panose="020F0502020204030203" pitchFamily="34" charset="0"/>
              <a:cs typeface="Lato Black" panose="020F0502020204030203" pitchFamily="34" charset="0"/>
            </a:endParaRPr>
          </a:p>
        </p:txBody>
      </p:sp>
      <p:sp>
        <p:nvSpPr>
          <p:cNvPr id="10" name="TextBox 9"/>
          <p:cNvSpPr txBox="1"/>
          <p:nvPr/>
        </p:nvSpPr>
        <p:spPr>
          <a:xfrm>
            <a:off x="8858249" y="3670176"/>
            <a:ext cx="1077686" cy="369332"/>
          </a:xfrm>
          <a:prstGeom prst="rect">
            <a:avLst/>
          </a:prstGeom>
          <a:noFill/>
        </p:spPr>
        <p:txBody>
          <a:bodyPr wrap="square" rtlCol="0">
            <a:spAutoFit/>
          </a:bodyPr>
          <a:lstStyle/>
          <a:p>
            <a:r>
              <a:rPr lang="en-US"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OZONE</a:t>
            </a:r>
            <a:endPar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34550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OZONE DESTRUCTION</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704852" y="893133"/>
            <a:ext cx="10782298" cy="523220"/>
          </a:xfrm>
          <a:prstGeom prst="rect">
            <a:avLst/>
          </a:prstGeom>
          <a:noFill/>
        </p:spPr>
        <p:txBody>
          <a:bodyPr wrap="square" lIns="0" tIns="0" rIns="0" bIns="0" rtlCol="0">
            <a:spAutoFit/>
          </a:bodyPr>
          <a:lstStyle/>
          <a:p>
            <a:pPr algn="ctr"/>
            <a:r>
              <a:rPr lang="en-US" sz="2000" dirty="0" smtClean="0">
                <a:latin typeface="Lato Medium" panose="020F0502020204030203" pitchFamily="34" charset="0"/>
                <a:ea typeface="Lato Medium" panose="020F0502020204030203" pitchFamily="34" charset="0"/>
                <a:cs typeface="Lato Medium" panose="020F0502020204030203" pitchFamily="34" charset="0"/>
              </a:rPr>
              <a:t>What happens if we lose our Ozone </a:t>
            </a:r>
            <a:r>
              <a:rPr lang="en-US" sz="2000" dirty="0">
                <a:latin typeface="Lato Medium" panose="020F0502020204030203" pitchFamily="34" charset="0"/>
                <a:ea typeface="Lato Medium" panose="020F0502020204030203" pitchFamily="34" charset="0"/>
                <a:cs typeface="Lato Medium" panose="020F0502020204030203" pitchFamily="34" charset="0"/>
              </a:rPr>
              <a:t>Layer?</a:t>
            </a:r>
            <a:br>
              <a:rPr lang="en-US" sz="2000" dirty="0">
                <a:latin typeface="Lato Medium" panose="020F0502020204030203" pitchFamily="34" charset="0"/>
                <a:ea typeface="Lato Medium" panose="020F0502020204030203" pitchFamily="34" charset="0"/>
                <a:cs typeface="Lato Medium" panose="020F0502020204030203" pitchFamily="34" charset="0"/>
              </a:rPr>
            </a:br>
            <a:r>
              <a:rPr lang="en-US" sz="1400" dirty="0">
                <a:latin typeface="Lato Black" panose="020F0502020204030203" pitchFamily="34" charset="0"/>
                <a:ea typeface="Lato Black" panose="020F0502020204030203" pitchFamily="34" charset="0"/>
                <a:cs typeface="Lato Black" panose="020F0502020204030203" pitchFamily="34" charset="0"/>
                <a:hlinkClick r:id="rId2"/>
              </a:rPr>
              <a:t>https://www.epa.gov/ozone-layer-protection/health-and-environmental-effects-ozone-layer-depletion</a:t>
            </a:r>
            <a:endParaRPr lang="en-US"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8</a:t>
            </a:fld>
            <a:endParaRPr lang="en-US">
              <a:solidFill>
                <a:schemeClr val="tx1"/>
              </a:solidFill>
            </a:endParaRPr>
          </a:p>
        </p:txBody>
      </p:sp>
      <p:sp>
        <p:nvSpPr>
          <p:cNvPr id="52" name="TextBox 51">
            <a:extLst>
              <a:ext uri="{FF2B5EF4-FFF2-40B4-BE49-F238E27FC236}">
                <a16:creationId xmlns="" xmlns:a16="http://schemas.microsoft.com/office/drawing/2014/main" id="{DF79FFAE-A615-44DE-9928-ED7018A44449}"/>
              </a:ext>
            </a:extLst>
          </p:cNvPr>
          <p:cNvSpPr txBox="1"/>
          <p:nvPr/>
        </p:nvSpPr>
        <p:spPr>
          <a:xfrm>
            <a:off x="228598" y="1724232"/>
            <a:ext cx="3617525" cy="1292662"/>
          </a:xfrm>
          <a:prstGeom prst="rect">
            <a:avLst/>
          </a:prstGeom>
          <a:noFill/>
        </p:spPr>
        <p:txBody>
          <a:bodyPr wrap="square" lIns="0" tIns="0" rIns="0" bIns="0" rtlCol="0" anchor="ctr">
            <a:spAutoFit/>
          </a:bodyPr>
          <a:lstStyle/>
          <a:p>
            <a:pPr algn="r">
              <a:buClr>
                <a:schemeClr val="accent1"/>
              </a:buClr>
            </a:pPr>
            <a:r>
              <a:rPr lang="en-US" sz="1200" dirty="0" smtClean="0">
                <a:latin typeface="Lato Black" panose="020F0502020204030203" pitchFamily="34" charset="0"/>
                <a:ea typeface="Lato Black" panose="020F0502020204030203" pitchFamily="34" charset="0"/>
                <a:cs typeface="Lato Black" panose="020F0502020204030203" pitchFamily="34" charset="0"/>
              </a:rPr>
              <a:t>Harmful Ultra-Violet Radiation would kill all plant life on the planet.</a:t>
            </a:r>
            <a:r>
              <a:rPr lang="en-US" sz="1200" dirty="0">
                <a:latin typeface="Lato Black" panose="020F0502020204030203" pitchFamily="34" charset="0"/>
                <a:ea typeface="Lato Black" panose="020F0502020204030203" pitchFamily="34" charset="0"/>
                <a:cs typeface="Lato Black" panose="020F0502020204030203" pitchFamily="34" charset="0"/>
              </a:rPr>
              <a:t> </a:t>
            </a:r>
            <a:r>
              <a:rPr lang="en-US" sz="1200" dirty="0">
                <a:latin typeface="Lato Medium" panose="020F0502020204030203" pitchFamily="34" charset="0"/>
                <a:ea typeface="Lato Medium" panose="020F0502020204030203" pitchFamily="34" charset="0"/>
                <a:cs typeface="Lato Medium" panose="020F0502020204030203" pitchFamily="34" charset="0"/>
              </a:rPr>
              <a:t>UVB radiation affects the physiological and developmental processes of plants. Despite mechanisms to reduce or repair these effects and an ability to adapt to increased levels of UVB, plant growth can be directly affected by UVB radiation.</a:t>
            </a:r>
            <a:r>
              <a:rPr lang="en-US" sz="1200" dirty="0" smtClean="0">
                <a:latin typeface="Lato Medium" panose="020F0502020204030203" pitchFamily="34" charset="0"/>
                <a:ea typeface="Lato Medium" panose="020F0502020204030203" pitchFamily="34" charset="0"/>
                <a:cs typeface="Lato Medium" panose="020F0502020204030203" pitchFamily="34" charset="0"/>
              </a:rPr>
              <a:t> </a:t>
            </a:r>
            <a:endParaRPr lang="en-US" sz="12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53" name="TextBox 52">
            <a:extLst>
              <a:ext uri="{FF2B5EF4-FFF2-40B4-BE49-F238E27FC236}">
                <a16:creationId xmlns="" xmlns:a16="http://schemas.microsoft.com/office/drawing/2014/main" id="{8C98D7D8-2181-4BE5-A799-E527F2BA0ED9}"/>
              </a:ext>
            </a:extLst>
          </p:cNvPr>
          <p:cNvSpPr txBox="1"/>
          <p:nvPr/>
        </p:nvSpPr>
        <p:spPr>
          <a:xfrm>
            <a:off x="228597" y="4405714"/>
            <a:ext cx="3617525" cy="1723549"/>
          </a:xfrm>
          <a:prstGeom prst="rect">
            <a:avLst/>
          </a:prstGeom>
          <a:noFill/>
        </p:spPr>
        <p:txBody>
          <a:bodyPr wrap="square" lIns="0" tIns="0" rIns="0" bIns="0" rtlCol="0" anchor="ctr">
            <a:spAutoFit/>
          </a:bodyPr>
          <a:lstStyle/>
          <a:p>
            <a:pPr algn="r">
              <a:buClr>
                <a:schemeClr val="accent1"/>
              </a:buClr>
            </a:pPr>
            <a:r>
              <a:rPr lang="en-US" sz="1600" dirty="0">
                <a:latin typeface="Lato Black" panose="020F0502020204030203" pitchFamily="34" charset="0"/>
                <a:ea typeface="Lato Black" panose="020F0502020204030203" pitchFamily="34" charset="0"/>
                <a:cs typeface="Lato Black" panose="020F0502020204030203" pitchFamily="34" charset="0"/>
              </a:rPr>
              <a:t>Exposure to solar UVB radiation </a:t>
            </a:r>
            <a:r>
              <a:rPr lang="en-US" sz="1600" dirty="0" smtClean="0">
                <a:latin typeface="Lato Black" panose="020F0502020204030203" pitchFamily="34" charset="0"/>
                <a:ea typeface="Lato Black" panose="020F0502020204030203" pitchFamily="34" charset="0"/>
                <a:cs typeface="Lato Black" panose="020F0502020204030203" pitchFamily="34" charset="0"/>
              </a:rPr>
              <a:t>will kill marine life. </a:t>
            </a:r>
            <a:r>
              <a:rPr lang="en-US" sz="1600" dirty="0" smtClean="0">
                <a:latin typeface="Lato Medium" panose="020F0502020204030203" pitchFamily="34" charset="0"/>
                <a:ea typeface="Lato Medium" panose="020F0502020204030203" pitchFamily="34" charset="0"/>
                <a:cs typeface="Lato Medium" panose="020F0502020204030203" pitchFamily="34" charset="0"/>
              </a:rPr>
              <a:t>Damage </a:t>
            </a:r>
            <a:r>
              <a:rPr lang="en-US" sz="1600" dirty="0">
                <a:latin typeface="Lato Medium" panose="020F0502020204030203" pitchFamily="34" charset="0"/>
                <a:ea typeface="Lato Medium" panose="020F0502020204030203" pitchFamily="34" charset="0"/>
                <a:cs typeface="Lato Medium" panose="020F0502020204030203" pitchFamily="34" charset="0"/>
              </a:rPr>
              <a:t>to </a:t>
            </a:r>
            <a:r>
              <a:rPr lang="en-US" sz="1600" dirty="0" smtClean="0">
                <a:latin typeface="Lato Medium" panose="020F0502020204030203" pitchFamily="34" charset="0"/>
                <a:ea typeface="Lato Medium" panose="020F0502020204030203" pitchFamily="34" charset="0"/>
                <a:cs typeface="Lato Medium" panose="020F0502020204030203" pitchFamily="34" charset="0"/>
              </a:rPr>
              <a:t>Phytoplankton, early </a:t>
            </a:r>
            <a:r>
              <a:rPr lang="en-US" sz="1600" dirty="0">
                <a:latin typeface="Lato Medium" panose="020F0502020204030203" pitchFamily="34" charset="0"/>
                <a:ea typeface="Lato Medium" panose="020F0502020204030203" pitchFamily="34" charset="0"/>
                <a:cs typeface="Lato Medium" panose="020F0502020204030203" pitchFamily="34" charset="0"/>
              </a:rPr>
              <a:t>developmental stages of fish, shrimp, crab, amphibians, and other marine </a:t>
            </a:r>
            <a:r>
              <a:rPr lang="en-US" sz="1600" dirty="0" smtClean="0">
                <a:latin typeface="Lato Medium" panose="020F0502020204030203" pitchFamily="34" charset="0"/>
                <a:ea typeface="Lato Medium" panose="020F0502020204030203" pitchFamily="34" charset="0"/>
                <a:cs typeface="Lato Medium" panose="020F0502020204030203" pitchFamily="34" charset="0"/>
              </a:rPr>
              <a:t>animals </a:t>
            </a:r>
            <a:r>
              <a:rPr lang="en-US" sz="1600" dirty="0">
                <a:latin typeface="Lato Medium" panose="020F0502020204030203" pitchFamily="34" charset="0"/>
                <a:ea typeface="Lato Medium" panose="020F0502020204030203" pitchFamily="34" charset="0"/>
                <a:cs typeface="Lato Medium" panose="020F0502020204030203" pitchFamily="34" charset="0"/>
              </a:rPr>
              <a:t>with implications for the whole marine food chain</a:t>
            </a:r>
            <a:r>
              <a:rPr lang="en-US" sz="1600" dirty="0" smtClean="0">
                <a:latin typeface="Lato Medium" panose="020F0502020204030203" pitchFamily="34" charset="0"/>
                <a:ea typeface="Lato Medium" panose="020F0502020204030203" pitchFamily="34" charset="0"/>
                <a:cs typeface="Lato Medium" panose="020F0502020204030203" pitchFamily="34" charset="0"/>
              </a:rPr>
              <a:t>. </a:t>
            </a:r>
            <a:endParaRPr lang="en-US" sz="16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54" name="TextBox 53">
            <a:extLst>
              <a:ext uri="{FF2B5EF4-FFF2-40B4-BE49-F238E27FC236}">
                <a16:creationId xmlns="" xmlns:a16="http://schemas.microsoft.com/office/drawing/2014/main" id="{4626A908-8276-41F6-B43D-3BC6B028B772}"/>
              </a:ext>
            </a:extLst>
          </p:cNvPr>
          <p:cNvSpPr txBox="1"/>
          <p:nvPr/>
        </p:nvSpPr>
        <p:spPr>
          <a:xfrm>
            <a:off x="8345873" y="1783206"/>
            <a:ext cx="3655625" cy="1292662"/>
          </a:xfrm>
          <a:prstGeom prst="rect">
            <a:avLst/>
          </a:prstGeom>
          <a:noFill/>
        </p:spPr>
        <p:txBody>
          <a:bodyPr wrap="square" lIns="0" tIns="0" rIns="0" bIns="0" rtlCol="0" anchor="ctr">
            <a:spAutoFit/>
          </a:bodyPr>
          <a:lstStyle/>
          <a:p>
            <a:pPr>
              <a:buClr>
                <a:schemeClr val="accent1"/>
              </a:buClr>
            </a:pPr>
            <a:r>
              <a:rPr lang="en-US" sz="1400" dirty="0">
                <a:latin typeface="Lato Medium" panose="020F0502020204030203" pitchFamily="34" charset="0"/>
                <a:ea typeface="Lato Medium" panose="020F0502020204030203" pitchFamily="34" charset="0"/>
                <a:cs typeface="Lato Medium" panose="020F0502020204030203" pitchFamily="34" charset="0"/>
              </a:rPr>
              <a:t>Laboratory and epidemiological studies demonstrate that </a:t>
            </a:r>
            <a:r>
              <a:rPr lang="en-US" sz="1400" dirty="0">
                <a:latin typeface="Lato Black" panose="020F0502020204030203" pitchFamily="34" charset="0"/>
                <a:ea typeface="Lato Black" panose="020F0502020204030203" pitchFamily="34" charset="0"/>
                <a:cs typeface="Lato Black" panose="020F0502020204030203" pitchFamily="34" charset="0"/>
              </a:rPr>
              <a:t>UVB causes non-melanoma skin cancer</a:t>
            </a:r>
            <a:r>
              <a:rPr lang="en-US" sz="1400" dirty="0">
                <a:latin typeface="Lato Medium" panose="020F0502020204030203" pitchFamily="34" charset="0"/>
                <a:ea typeface="Lato Medium" panose="020F0502020204030203" pitchFamily="34" charset="0"/>
                <a:cs typeface="Lato Medium" panose="020F0502020204030203" pitchFamily="34" charset="0"/>
              </a:rPr>
              <a:t> and plays a major role in </a:t>
            </a:r>
            <a:r>
              <a:rPr lang="en-US" sz="1400" dirty="0">
                <a:latin typeface="Lato Black" panose="020F0502020204030203" pitchFamily="34" charset="0"/>
                <a:ea typeface="Lato Black" panose="020F0502020204030203" pitchFamily="34" charset="0"/>
                <a:cs typeface="Lato Black" panose="020F0502020204030203" pitchFamily="34" charset="0"/>
              </a:rPr>
              <a:t>malignant melanoma development</a:t>
            </a:r>
            <a:r>
              <a:rPr lang="en-US" sz="1400" dirty="0">
                <a:latin typeface="Lato Medium" panose="020F0502020204030203" pitchFamily="34" charset="0"/>
                <a:ea typeface="Lato Medium" panose="020F0502020204030203" pitchFamily="34" charset="0"/>
                <a:cs typeface="Lato Medium" panose="020F0502020204030203" pitchFamily="34" charset="0"/>
              </a:rPr>
              <a:t>. In addition, UVB has been linked to the </a:t>
            </a:r>
            <a:r>
              <a:rPr lang="en-US" sz="1400" dirty="0">
                <a:latin typeface="Lato Black" panose="020F0502020204030203" pitchFamily="34" charset="0"/>
                <a:ea typeface="Lato Black" panose="020F0502020204030203" pitchFamily="34" charset="0"/>
                <a:cs typeface="Lato Black" panose="020F0502020204030203" pitchFamily="34" charset="0"/>
              </a:rPr>
              <a:t>development of cataracts</a:t>
            </a:r>
            <a:r>
              <a:rPr lang="en-US" sz="1400" dirty="0" smtClean="0">
                <a:latin typeface="Lato Medium" panose="020F0502020204030203" pitchFamily="34" charset="0"/>
                <a:ea typeface="Lato Medium" panose="020F0502020204030203" pitchFamily="34" charset="0"/>
                <a:cs typeface="Lato Medium" panose="020F0502020204030203" pitchFamily="34" charset="0"/>
              </a:rPr>
              <a:t>. </a:t>
            </a:r>
            <a:endParaRPr lang="en-US" sz="14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55" name="TextBox 54">
            <a:extLst>
              <a:ext uri="{FF2B5EF4-FFF2-40B4-BE49-F238E27FC236}">
                <a16:creationId xmlns="" xmlns:a16="http://schemas.microsoft.com/office/drawing/2014/main" id="{7063715E-C4C3-4075-944B-F6EEC5151E28}"/>
              </a:ext>
            </a:extLst>
          </p:cNvPr>
          <p:cNvSpPr txBox="1"/>
          <p:nvPr/>
        </p:nvSpPr>
        <p:spPr>
          <a:xfrm>
            <a:off x="8345872" y="4538032"/>
            <a:ext cx="3655625" cy="1292662"/>
          </a:xfrm>
          <a:prstGeom prst="rect">
            <a:avLst/>
          </a:prstGeom>
          <a:noFill/>
        </p:spPr>
        <p:txBody>
          <a:bodyPr wrap="square" lIns="0" tIns="0" rIns="0" bIns="0" rtlCol="0" anchor="ctr">
            <a:spAutoFit/>
          </a:bodyPr>
          <a:lstStyle/>
          <a:p>
            <a:pPr>
              <a:buClr>
                <a:schemeClr val="accent1"/>
              </a:buClr>
            </a:pPr>
            <a:r>
              <a:rPr lang="en-US" sz="1400" dirty="0">
                <a:latin typeface="Lato Black" panose="020F0502020204030203" pitchFamily="34" charset="0"/>
                <a:ea typeface="Lato Black" panose="020F0502020204030203" pitchFamily="34" charset="0"/>
                <a:cs typeface="Lato Black" panose="020F0502020204030203" pitchFamily="34" charset="0"/>
              </a:rPr>
              <a:t>UVB radiation could affect terrestrial and aquatic biogeochemical cycles</a:t>
            </a:r>
            <a:r>
              <a:rPr lang="en-US" sz="1400" dirty="0">
                <a:latin typeface="Lato Medium" panose="020F0502020204030203" pitchFamily="34" charset="0"/>
                <a:ea typeface="Lato Medium" panose="020F0502020204030203" pitchFamily="34" charset="0"/>
                <a:cs typeface="Lato Medium" panose="020F0502020204030203" pitchFamily="34" charset="0"/>
              </a:rPr>
              <a:t>, thus altering both sources and sinks of greenhouse and chemically important trace gases (e.g., carbon dioxide, carbon monoxide, carbonyl sulfide, ozone, and possibly other gases)</a:t>
            </a:r>
            <a:r>
              <a:rPr lang="en-US" sz="1400" dirty="0" smtClean="0">
                <a:latin typeface="Lato Medium" panose="020F0502020204030203" pitchFamily="34" charset="0"/>
                <a:ea typeface="Lato Medium" panose="020F0502020204030203" pitchFamily="34" charset="0"/>
                <a:cs typeface="Lato Medium" panose="020F0502020204030203" pitchFamily="34" charset="0"/>
              </a:rPr>
              <a:t>. </a:t>
            </a:r>
            <a:endParaRPr lang="en-US" sz="1400" dirty="0">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16" name="Group 15">
            <a:extLst>
              <a:ext uri="{FF2B5EF4-FFF2-40B4-BE49-F238E27FC236}">
                <a16:creationId xmlns="" xmlns:a16="http://schemas.microsoft.com/office/drawing/2014/main" id="{889C51DE-820A-4B24-9708-A30D5FF969F4}"/>
              </a:ext>
            </a:extLst>
          </p:cNvPr>
          <p:cNvGrpSpPr/>
          <p:nvPr/>
        </p:nvGrpSpPr>
        <p:grpSpPr>
          <a:xfrm>
            <a:off x="4159250" y="1828060"/>
            <a:ext cx="3873500" cy="3879187"/>
            <a:chOff x="4159250" y="1761625"/>
            <a:chExt cx="3873500" cy="3879187"/>
          </a:xfrm>
        </p:grpSpPr>
        <p:sp>
          <p:nvSpPr>
            <p:cNvPr id="25" name="Rectangle: Rounded Corners 24">
              <a:extLst>
                <a:ext uri="{FF2B5EF4-FFF2-40B4-BE49-F238E27FC236}">
                  <a16:creationId xmlns="" xmlns:a16="http://schemas.microsoft.com/office/drawing/2014/main" id="{915A1B69-CEB4-4A05-B88B-9FA33AE805A0}"/>
                </a:ext>
              </a:extLst>
            </p:cNvPr>
            <p:cNvSpPr/>
            <p:nvPr/>
          </p:nvSpPr>
          <p:spPr>
            <a:xfrm>
              <a:off x="4159250" y="1932872"/>
              <a:ext cx="1612900" cy="16129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B25A8D27-00F0-48FB-BF38-4EC685AE4143}"/>
                </a:ext>
              </a:extLst>
            </p:cNvPr>
            <p:cNvSpPr/>
            <p:nvPr/>
          </p:nvSpPr>
          <p:spPr>
            <a:xfrm>
              <a:off x="4375150" y="1761625"/>
              <a:ext cx="1612900" cy="1612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 xmlns:a16="http://schemas.microsoft.com/office/drawing/2014/main" id="{96269DC8-3D26-4F40-A75A-77AF5F61F18A}"/>
                </a:ext>
              </a:extLst>
            </p:cNvPr>
            <p:cNvSpPr/>
            <p:nvPr/>
          </p:nvSpPr>
          <p:spPr>
            <a:xfrm>
              <a:off x="4159250" y="3856665"/>
              <a:ext cx="1612900" cy="16129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BD11B59A-3C58-4203-927C-FE700AEEA241}"/>
                </a:ext>
              </a:extLst>
            </p:cNvPr>
            <p:cNvSpPr/>
            <p:nvPr/>
          </p:nvSpPr>
          <p:spPr>
            <a:xfrm>
              <a:off x="4375150" y="4027912"/>
              <a:ext cx="1612900" cy="1612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643B79A1-191A-4B17-855C-3BD026035F2E}"/>
                </a:ext>
              </a:extLst>
            </p:cNvPr>
            <p:cNvSpPr/>
            <p:nvPr/>
          </p:nvSpPr>
          <p:spPr>
            <a:xfrm flipH="1">
              <a:off x="6419850" y="1932872"/>
              <a:ext cx="1612900" cy="16129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 xmlns:a16="http://schemas.microsoft.com/office/drawing/2014/main" id="{85DB58AC-EDF9-4C5D-9620-21958ACD7BE6}"/>
                </a:ext>
              </a:extLst>
            </p:cNvPr>
            <p:cNvSpPr/>
            <p:nvPr/>
          </p:nvSpPr>
          <p:spPr>
            <a:xfrm flipH="1">
              <a:off x="6203950" y="1761625"/>
              <a:ext cx="1612900" cy="1612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 xmlns:a16="http://schemas.microsoft.com/office/drawing/2014/main" id="{2C1B541B-BC87-47ED-A2DF-0C4284A563FB}"/>
                </a:ext>
              </a:extLst>
            </p:cNvPr>
            <p:cNvSpPr/>
            <p:nvPr/>
          </p:nvSpPr>
          <p:spPr>
            <a:xfrm flipH="1">
              <a:off x="6419850" y="3856665"/>
              <a:ext cx="1612900" cy="1612900"/>
            </a:xfrm>
            <a:prstGeom prst="roundRect">
              <a:avLst/>
            </a:prstGeom>
            <a:solidFill>
              <a:srgbClr val="073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 xmlns:a16="http://schemas.microsoft.com/office/drawing/2014/main" id="{2B1DB9C3-BE44-482E-9BCE-1F9169BADDAA}"/>
                </a:ext>
              </a:extLst>
            </p:cNvPr>
            <p:cNvSpPr/>
            <p:nvPr/>
          </p:nvSpPr>
          <p:spPr>
            <a:xfrm flipH="1">
              <a:off x="6203950" y="4027912"/>
              <a:ext cx="1612900" cy="1612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 xmlns:a16="http://schemas.microsoft.com/office/drawing/2014/main" id="{960231FC-DB37-4379-BD1E-250146B02E3A}"/>
              </a:ext>
            </a:extLst>
          </p:cNvPr>
          <p:cNvSpPr/>
          <p:nvPr/>
        </p:nvSpPr>
        <p:spPr>
          <a:xfrm>
            <a:off x="2730500" y="3124200"/>
            <a:ext cx="1115625" cy="47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41BF99C6-086D-4A93-9A85-1A74A8574215}"/>
              </a:ext>
            </a:extLst>
          </p:cNvPr>
          <p:cNvSpPr/>
          <p:nvPr/>
        </p:nvSpPr>
        <p:spPr>
          <a:xfrm>
            <a:off x="2730500" y="4363481"/>
            <a:ext cx="1115625" cy="47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 xmlns:a16="http://schemas.microsoft.com/office/drawing/2014/main" id="{F0FE3014-FC6F-4B17-B739-D7027A75A6BF}"/>
              </a:ext>
            </a:extLst>
          </p:cNvPr>
          <p:cNvSpPr/>
          <p:nvPr/>
        </p:nvSpPr>
        <p:spPr>
          <a:xfrm>
            <a:off x="8345874" y="3124200"/>
            <a:ext cx="1115625"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223F75E2-63FE-4349-B427-8B18BAB4E334}"/>
              </a:ext>
            </a:extLst>
          </p:cNvPr>
          <p:cNvSpPr/>
          <p:nvPr/>
        </p:nvSpPr>
        <p:spPr>
          <a:xfrm>
            <a:off x="8345874" y="4363481"/>
            <a:ext cx="1115625" cy="476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CV News\- POWERPOINT -\Carbon Black Dust - The Chemtrail Secret for Geoengineering, Weather Warfare, and Ozone Destruction\fi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627" y="4189348"/>
            <a:ext cx="1444024" cy="1176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CV News\- POWERPOINT -\Carbon Black Dust - The Chemtrail Secret for Geoengineering, Weather Warfare, and Ozone Destruction\t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933" y="2020725"/>
            <a:ext cx="920678" cy="1227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V News\- POWERPOINT -\Carbon Black Dust - The Chemtrail Secret for Geoengineering, Weather Warfare, and Ozone Destruction\us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8165" y="2005104"/>
            <a:ext cx="1101459" cy="12588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CV News\- POWERPOINT -\Carbon Black Dust - The Chemtrail Secret for Geoengineering, Weather Warfare, and Ozone Destruction\sun-dar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8141" y="4224163"/>
            <a:ext cx="1264608" cy="126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604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 xmlns:a16="http://schemas.microsoft.com/office/drawing/2014/main"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 xmlns:a16="http://schemas.microsoft.com/office/drawing/2014/main"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 xmlns:a16="http://schemas.microsoft.com/office/drawing/2014/main"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 xmlns:a16="http://schemas.microsoft.com/office/drawing/2014/main"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 xmlns:a16="http://schemas.microsoft.com/office/drawing/2014/main" id="{393C11EE-C764-4E69-92A0-6097DB532056}"/>
              </a:ext>
            </a:extLst>
          </p:cNvPr>
          <p:cNvSpPr txBox="1"/>
          <p:nvPr/>
        </p:nvSpPr>
        <p:spPr>
          <a:xfrm>
            <a:off x="1905002" y="263525"/>
            <a:ext cx="8381996" cy="677108"/>
          </a:xfrm>
          <a:prstGeom prst="rect">
            <a:avLst/>
          </a:prstGeom>
          <a:noFill/>
        </p:spPr>
        <p:txBody>
          <a:bodyPr wrap="square" lIns="0" tIns="0" rIns="0" bIns="0" rtlCol="0" anchor="ctr">
            <a:spAutoFit/>
          </a:bodyPr>
          <a:lstStyle/>
          <a:p>
            <a:pPr algn="ctr"/>
            <a:r>
              <a:rPr lang="en-US" sz="4400" b="1" dirty="0" smtClean="0">
                <a:latin typeface="+mj-lt"/>
                <a:cs typeface="Segoe UI Semibold" panose="020B0702040204020203" pitchFamily="34" charset="0"/>
              </a:rPr>
              <a:t>OZONE DESTRUCTION</a:t>
            </a:r>
            <a:endParaRPr lang="en-US" sz="4400" dirty="0">
              <a:latin typeface="+mj-lt"/>
              <a:cs typeface="Segoe UI Semibold" panose="020B0702040204020203" pitchFamily="34" charset="0"/>
            </a:endParaRPr>
          </a:p>
        </p:txBody>
      </p:sp>
      <p:sp>
        <p:nvSpPr>
          <p:cNvPr id="31" name="TextBox 30">
            <a:extLst>
              <a:ext uri="{FF2B5EF4-FFF2-40B4-BE49-F238E27FC236}">
                <a16:creationId xmlns="" xmlns:a16="http://schemas.microsoft.com/office/drawing/2014/main" id="{C2F00EDD-C211-452A-8B9A-DC9F8283ABC2}"/>
              </a:ext>
            </a:extLst>
          </p:cNvPr>
          <p:cNvSpPr txBox="1"/>
          <p:nvPr/>
        </p:nvSpPr>
        <p:spPr>
          <a:xfrm>
            <a:off x="2569031" y="916799"/>
            <a:ext cx="7053940" cy="369332"/>
          </a:xfrm>
          <a:prstGeom prst="rect">
            <a:avLst/>
          </a:prstGeom>
          <a:noFill/>
        </p:spPr>
        <p:txBody>
          <a:bodyPr wrap="square" lIns="0" tIns="0" rIns="0" bIns="0" rtlCol="0">
            <a:spAutoFit/>
          </a:bodyPr>
          <a:lstStyle/>
          <a:p>
            <a:pPr algn="ctr"/>
            <a:r>
              <a:rPr lang="en-US" sz="2400" b="1" dirty="0" smtClean="0"/>
              <a:t>HARRY WEXLER AND ROCKET EXHAUST - 1961</a:t>
            </a:r>
            <a:endParaRPr lang="en-US" sz="2400" b="1" dirty="0"/>
          </a:p>
        </p:txBody>
      </p:sp>
      <p:sp>
        <p:nvSpPr>
          <p:cNvPr id="40" name="Slide Number Placeholder 39">
            <a:extLst>
              <a:ext uri="{FF2B5EF4-FFF2-40B4-BE49-F238E27FC236}">
                <a16:creationId xmlns="" xmlns:a16="http://schemas.microsoft.com/office/drawing/2014/main"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9</a:t>
            </a:fld>
            <a:endParaRPr lang="en-US">
              <a:solidFill>
                <a:schemeClr val="tx1"/>
              </a:solidFill>
            </a:endParaRPr>
          </a:p>
        </p:txBody>
      </p:sp>
      <p:pic>
        <p:nvPicPr>
          <p:cNvPr id="2050"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7" b="20633"/>
          <a:stretch/>
        </p:blipFill>
        <p:spPr bwMode="auto">
          <a:xfrm>
            <a:off x="7686674" y="1320165"/>
            <a:ext cx="4346072" cy="53035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1987" y="1441189"/>
            <a:ext cx="3662220" cy="52075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75504" y="1441189"/>
            <a:ext cx="3577845" cy="5346079"/>
          </a:xfrm>
          <a:prstGeom prst="rect">
            <a:avLst/>
          </a:prstGeom>
          <a:noFill/>
        </p:spPr>
        <p:txBody>
          <a:bodyPr wrap="square" rtlCol="0">
            <a:spAutoFit/>
          </a:bodyPr>
          <a:lstStyle/>
          <a:p>
            <a:r>
              <a:rPr lang="en-US" sz="1600" dirty="0" smtClean="0">
                <a:latin typeface="Lato Black" panose="020F0502020204030203" pitchFamily="34" charset="0"/>
                <a:ea typeface="Lato Black" panose="020F0502020204030203" pitchFamily="34" charset="0"/>
                <a:cs typeface="Lato Black" panose="020F0502020204030203" pitchFamily="34" charset="0"/>
              </a:rPr>
              <a:t>“</a:t>
            </a:r>
            <a:r>
              <a:rPr lang="en-US" sz="1600" dirty="0">
                <a:latin typeface="Lato Black" panose="020F0502020204030203" pitchFamily="34" charset="0"/>
                <a:ea typeface="Lato Black" panose="020F0502020204030203" pitchFamily="34" charset="0"/>
                <a:cs typeface="Lato Black" panose="020F0502020204030203" pitchFamily="34" charset="0"/>
              </a:rPr>
              <a:t>Wexler was concerned </a:t>
            </a:r>
            <a:r>
              <a:rPr lang="en-US" sz="1600" dirty="0" smtClean="0">
                <a:latin typeface="Lato Black" panose="020F0502020204030203" pitchFamily="34" charset="0"/>
                <a:ea typeface="Lato Black" panose="020F0502020204030203" pitchFamily="34" charset="0"/>
                <a:cs typeface="Lato Black" panose="020F0502020204030203" pitchFamily="34" charset="0"/>
              </a:rPr>
              <a:t>that </a:t>
            </a:r>
            <a:r>
              <a:rPr lang="en-US" sz="1600" dirty="0">
                <a:latin typeface="Lato Black" panose="020F0502020204030203" pitchFamily="34" charset="0"/>
                <a:ea typeface="Lato Black" panose="020F0502020204030203" pitchFamily="34" charset="0"/>
                <a:cs typeface="Lato Black" panose="020F0502020204030203" pitchFamily="34" charset="0"/>
              </a:rPr>
              <a:t>inadvertent damage to the ozone layer might occur if increased rocket exhaust polluted the stratosphere</a:t>
            </a:r>
            <a:r>
              <a:rPr lang="en-US" sz="1600" dirty="0" smtClean="0">
                <a:latin typeface="Lato Black" panose="020F0502020204030203" pitchFamily="34" charset="0"/>
                <a:ea typeface="Lato Black" panose="020F0502020204030203" pitchFamily="34" charset="0"/>
                <a:cs typeface="Lato Black" panose="020F0502020204030203" pitchFamily="34" charset="0"/>
              </a:rPr>
              <a:t>.</a:t>
            </a:r>
            <a:r>
              <a:rPr lang="en-US" sz="1600" dirty="0" smtClean="0">
                <a:latin typeface="Lato Black" panose="020F0502020204030203" pitchFamily="34" charset="0"/>
                <a:ea typeface="Lato Black" panose="020F0502020204030203" pitchFamily="34" charset="0"/>
                <a:cs typeface="Lato Black" panose="020F0502020204030203" pitchFamily="34" charset="0"/>
              </a:rPr>
              <a:t>”</a:t>
            </a:r>
          </a:p>
          <a:p>
            <a:endParaRPr lang="en-US" sz="1100" dirty="0">
              <a:latin typeface="Lato Medium" panose="020F0502020204030203" pitchFamily="34" charset="0"/>
              <a:ea typeface="Lato Medium" panose="020F0502020204030203" pitchFamily="34" charset="0"/>
              <a:cs typeface="Lato Medium" panose="020F0502020204030203" pitchFamily="34" charset="0"/>
            </a:endParaRPr>
          </a:p>
          <a:p>
            <a:pPr marL="609600" indent="-609600">
              <a:lnSpc>
                <a:spcPct val="90000"/>
              </a:lnSpc>
              <a:buFontTx/>
              <a:buNone/>
            </a:pPr>
            <a:r>
              <a:rPr lang="en-US" altLang="en-US" sz="1100" dirty="0">
                <a:solidFill>
                  <a:srgbClr val="A60B07"/>
                </a:solidFill>
                <a:latin typeface="Lato Black" panose="020F0502020204030203" pitchFamily="34" charset="0"/>
                <a:ea typeface="Lato Black" panose="020F0502020204030203" pitchFamily="34" charset="0"/>
                <a:cs typeface="Lato Black" panose="020F0502020204030203" pitchFamily="34" charset="0"/>
              </a:rPr>
              <a:t>Inadvertent</a:t>
            </a:r>
            <a:endParaRPr lang="en-US" altLang="en-US" sz="1100" dirty="0">
              <a:latin typeface="Lato Black" panose="020F0502020204030203" pitchFamily="34" charset="0"/>
              <a:ea typeface="Lato Black" panose="020F0502020204030203" pitchFamily="34" charset="0"/>
              <a:cs typeface="Lato Black" panose="020F0502020204030203" pitchFamily="34" charset="0"/>
            </a:endParaRPr>
          </a:p>
          <a:p>
            <a:pPr marL="609600" indent="-609600">
              <a:lnSpc>
                <a:spcPct val="90000"/>
              </a:lnSpc>
              <a:buFont typeface="Arial" charset="0"/>
              <a:buNone/>
            </a:pPr>
            <a:r>
              <a:rPr lang="en-US" altLang="en-US" sz="1100" dirty="0">
                <a:latin typeface="Lato Medium" panose="020F0502020204030203" pitchFamily="34" charset="0"/>
                <a:ea typeface="Lato Medium" panose="020F0502020204030203" pitchFamily="34" charset="0"/>
                <a:cs typeface="Lato Medium" panose="020F0502020204030203" pitchFamily="34" charset="0"/>
              </a:rPr>
              <a:t>1. Increased pollution from rocket exhaust.</a:t>
            </a:r>
          </a:p>
          <a:p>
            <a:pPr>
              <a:lnSpc>
                <a:spcPct val="90000"/>
              </a:lnSpc>
            </a:pPr>
            <a:r>
              <a:rPr lang="en-US" altLang="en-US" sz="1100" dirty="0">
                <a:latin typeface="Lato Medium" panose="020F0502020204030203" pitchFamily="34" charset="0"/>
                <a:ea typeface="Lato Medium" panose="020F0502020204030203" pitchFamily="34" charset="0"/>
                <a:cs typeface="Lato Medium" panose="020F0502020204030203" pitchFamily="34" charset="0"/>
              </a:rPr>
              <a:t>2. Near-space experiments could go awry, e.g. unknown risks of Operation Argus (1958), Project West Ford (1961), and Project </a:t>
            </a:r>
            <a:r>
              <a:rPr lang="en-US" altLang="en-US" sz="1100" dirty="0" err="1">
                <a:latin typeface="Lato Medium" panose="020F0502020204030203" pitchFamily="34" charset="0"/>
                <a:ea typeface="Lato Medium" panose="020F0502020204030203" pitchFamily="34" charset="0"/>
                <a:cs typeface="Lato Medium" panose="020F0502020204030203" pitchFamily="34" charset="0"/>
              </a:rPr>
              <a:t>Highwater</a:t>
            </a:r>
            <a:r>
              <a:rPr lang="en-US" altLang="en-US" sz="1100" dirty="0">
                <a:latin typeface="Lato Medium" panose="020F0502020204030203" pitchFamily="34" charset="0"/>
                <a:ea typeface="Lato Medium" panose="020F0502020204030203" pitchFamily="34" charset="0"/>
                <a:cs typeface="Lato Medium" panose="020F0502020204030203" pitchFamily="34" charset="0"/>
              </a:rPr>
              <a:t> (1962).</a:t>
            </a:r>
          </a:p>
          <a:p>
            <a:pPr marL="609600" indent="-609600">
              <a:lnSpc>
                <a:spcPct val="90000"/>
              </a:lnSpc>
              <a:buFontTx/>
              <a:buNone/>
            </a:pPr>
            <a:endParaRPr lang="en-US" altLang="en-US" sz="1100" dirty="0">
              <a:latin typeface="Lato Medium" panose="020F0502020204030203" pitchFamily="34" charset="0"/>
              <a:ea typeface="Lato Medium" panose="020F0502020204030203" pitchFamily="34" charset="0"/>
              <a:cs typeface="Lato Medium" panose="020F0502020204030203" pitchFamily="34" charset="0"/>
            </a:endParaRPr>
          </a:p>
          <a:p>
            <a:pPr marL="609600" indent="-609600">
              <a:lnSpc>
                <a:spcPct val="90000"/>
              </a:lnSpc>
              <a:buFontTx/>
              <a:buNone/>
            </a:pPr>
            <a:r>
              <a:rPr lang="en-US" altLang="en-US" sz="1100" dirty="0">
                <a:solidFill>
                  <a:srgbClr val="A60B07"/>
                </a:solidFill>
                <a:latin typeface="Lato Black" panose="020F0502020204030203" pitchFamily="34" charset="0"/>
                <a:ea typeface="Lato Black" panose="020F0502020204030203" pitchFamily="34" charset="0"/>
                <a:cs typeface="Lato Black" panose="020F0502020204030203" pitchFamily="34" charset="0"/>
              </a:rPr>
              <a:t>Purposeful</a:t>
            </a:r>
            <a:endParaRPr lang="en-US" altLang="en-US" sz="1100" dirty="0">
              <a:latin typeface="Lato Black" panose="020F0502020204030203" pitchFamily="34" charset="0"/>
              <a:ea typeface="Lato Black" panose="020F0502020204030203" pitchFamily="34" charset="0"/>
              <a:cs typeface="Lato Black" panose="020F0502020204030203" pitchFamily="34" charset="0"/>
            </a:endParaRPr>
          </a:p>
          <a:p>
            <a:pPr>
              <a:lnSpc>
                <a:spcPct val="90000"/>
              </a:lnSpc>
            </a:pPr>
            <a:r>
              <a:rPr lang="en-US" altLang="en-US" sz="1100" dirty="0">
                <a:latin typeface="Lato Medium" panose="020F0502020204030203" pitchFamily="34" charset="0"/>
                <a:ea typeface="Lato Medium" panose="020F0502020204030203" pitchFamily="34" charset="0"/>
                <a:cs typeface="Lato Medium" panose="020F0502020204030203" pitchFamily="34" charset="0"/>
              </a:rPr>
              <a:t>1. In 1934 S. Chapman proposed making a temporary “hole in the ozone layer” for the benefit of astronomers.</a:t>
            </a:r>
          </a:p>
          <a:p>
            <a:pPr>
              <a:lnSpc>
                <a:spcPct val="90000"/>
              </a:lnSpc>
            </a:pPr>
            <a:r>
              <a:rPr lang="en-US" altLang="en-US" sz="1100" dirty="0">
                <a:latin typeface="Lato Medium" panose="020F0502020204030203" pitchFamily="34" charset="0"/>
                <a:ea typeface="Lato Medium" panose="020F0502020204030203" pitchFamily="34" charset="0"/>
                <a:cs typeface="Lato Medium" panose="020F0502020204030203" pitchFamily="34" charset="0"/>
              </a:rPr>
              <a:t>2. Possible military interest in waging g</a:t>
            </a:r>
            <a:r>
              <a:rPr lang="en-US" altLang="en-US" sz="1100" dirty="0" smtClean="0">
                <a:latin typeface="Lato Medium" panose="020F0502020204030203" pitchFamily="34" charset="0"/>
                <a:ea typeface="Lato Medium" panose="020F0502020204030203" pitchFamily="34" charset="0"/>
                <a:cs typeface="Lato Medium" panose="020F0502020204030203" pitchFamily="34" charset="0"/>
              </a:rPr>
              <a:t>eophysical </a:t>
            </a:r>
            <a:r>
              <a:rPr lang="en-US" altLang="en-US" sz="1100" dirty="0">
                <a:latin typeface="Lato Medium" panose="020F0502020204030203" pitchFamily="34" charset="0"/>
                <a:ea typeface="Lato Medium" panose="020F0502020204030203" pitchFamily="34" charset="0"/>
                <a:cs typeface="Lato Medium" panose="020F0502020204030203" pitchFamily="34" charset="0"/>
              </a:rPr>
              <a:t>warfare by attacking the ozone layer over a rival </a:t>
            </a:r>
            <a:r>
              <a:rPr lang="en-US" altLang="en-US" sz="1100" dirty="0" smtClean="0">
                <a:latin typeface="Lato Medium" panose="020F0502020204030203" pitchFamily="34" charset="0"/>
                <a:ea typeface="Lato Medium" panose="020F0502020204030203" pitchFamily="34" charset="0"/>
                <a:cs typeface="Lato Medium" panose="020F0502020204030203" pitchFamily="34" charset="0"/>
              </a:rPr>
              <a:t>nation</a:t>
            </a:r>
          </a:p>
          <a:p>
            <a:pPr>
              <a:lnSpc>
                <a:spcPct val="90000"/>
              </a:lnSpc>
            </a:pPr>
            <a:endParaRPr lang="en-US" altLang="en-US" sz="1100" dirty="0">
              <a:latin typeface="Lato Medium" panose="020F0502020204030203" pitchFamily="34" charset="0"/>
              <a:ea typeface="Lato Medium" panose="020F0502020204030203" pitchFamily="34" charset="0"/>
              <a:cs typeface="Lato Medium" panose="020F0502020204030203" pitchFamily="34" charset="0"/>
            </a:endParaRPr>
          </a:p>
          <a:p>
            <a:pPr>
              <a:lnSpc>
                <a:spcPct val="90000"/>
              </a:lnSpc>
            </a:pPr>
            <a:r>
              <a:rPr lang="en-US" sz="1100" dirty="0">
                <a:latin typeface="Lato Black" panose="020F0502020204030203" pitchFamily="34" charset="0"/>
                <a:ea typeface="Lato Black" panose="020F0502020204030203" pitchFamily="34" charset="0"/>
                <a:cs typeface="Lato Black" panose="020F0502020204030203" pitchFamily="34" charset="0"/>
              </a:rPr>
              <a:t>“[Climate control] can best be classified as ‘interesting hypothetical exercises’ until the consequences of tampering with large scale atmospheric events can be assessed in advance. Most such schemes that have been advanced would require colossal engineering feats and contain the inherent risk of irremediable harm to our planet or side effects counterbalancing the possible short-term benefits</a:t>
            </a:r>
            <a:r>
              <a:rPr lang="en-US" sz="1100" dirty="0" smtClean="0">
                <a:latin typeface="Lato Black" panose="020F0502020204030203" pitchFamily="34" charset="0"/>
                <a:ea typeface="Lato Black" panose="020F0502020204030203" pitchFamily="34" charset="0"/>
                <a:cs typeface="Lato Black" panose="020F0502020204030203" pitchFamily="34" charset="0"/>
              </a:rPr>
              <a:t>.”</a:t>
            </a:r>
          </a:p>
          <a:p>
            <a:pPr>
              <a:lnSpc>
                <a:spcPct val="90000"/>
              </a:lnSpc>
            </a:pPr>
            <a:endParaRPr lang="en-US" altLang="en-US" sz="1100" dirty="0">
              <a:latin typeface="Lato Medium" panose="020F0502020204030203" pitchFamily="34" charset="0"/>
              <a:ea typeface="Lato Medium" panose="020F0502020204030203" pitchFamily="34" charset="0"/>
              <a:cs typeface="Lato Medium" panose="020F0502020204030203" pitchFamily="34" charset="0"/>
            </a:endParaRPr>
          </a:p>
          <a:p>
            <a:pPr>
              <a:lnSpc>
                <a:spcPct val="90000"/>
              </a:lnSpc>
            </a:pPr>
            <a:r>
              <a:rPr lang="en-US" sz="1100" dirty="0">
                <a:latin typeface="Lato Black" panose="020F0502020204030203" pitchFamily="34" charset="0"/>
                <a:ea typeface="Lato Black" panose="020F0502020204030203" pitchFamily="34" charset="0"/>
                <a:cs typeface="Lato Black" panose="020F0502020204030203" pitchFamily="34" charset="0"/>
                <a:hlinkClick r:id="rId6"/>
              </a:rPr>
              <a:t>“On the Possibilities of Climate Control” in 1962: Harry Wexler on Geoengineering and Ozone </a:t>
            </a:r>
            <a:r>
              <a:rPr lang="en-US" sz="1100" dirty="0" smtClean="0">
                <a:latin typeface="Lato Black" panose="020F0502020204030203" pitchFamily="34" charset="0"/>
                <a:ea typeface="Lato Black" panose="020F0502020204030203" pitchFamily="34" charset="0"/>
                <a:cs typeface="Lato Black" panose="020F0502020204030203" pitchFamily="34" charset="0"/>
                <a:hlinkClick r:id="rId6"/>
              </a:rPr>
              <a:t>Destruction</a:t>
            </a:r>
            <a:r>
              <a:rPr lang="en-US" sz="1100" dirty="0" smtClean="0">
                <a:latin typeface="Lato Black" panose="020F0502020204030203" pitchFamily="34" charset="0"/>
                <a:ea typeface="Lato Black" panose="020F0502020204030203" pitchFamily="34" charset="0"/>
                <a:cs typeface="Lato Black" panose="020F0502020204030203" pitchFamily="34" charset="0"/>
              </a:rPr>
              <a:t> – </a:t>
            </a:r>
            <a:r>
              <a:rPr lang="en-US" sz="1100" dirty="0" smtClean="0">
                <a:latin typeface="Lato Black" panose="020F0502020204030203" pitchFamily="34" charset="0"/>
                <a:ea typeface="Lato Black" panose="020F0502020204030203" pitchFamily="34" charset="0"/>
                <a:cs typeface="Lato Black" panose="020F0502020204030203" pitchFamily="34" charset="0"/>
                <a:hlinkClick r:id="rId4"/>
              </a:rPr>
              <a:t>PowerPoint Presentation</a:t>
            </a:r>
            <a:endParaRPr lang="en-US" altLang="en-US" sz="1100" dirty="0" smtClean="0">
              <a:latin typeface="Lato Black" panose="020F0502020204030203" pitchFamily="34" charset="0"/>
              <a:ea typeface="Lato Black" panose="020F0502020204030203" pitchFamily="34" charset="0"/>
              <a:cs typeface="Lato Black" panose="020F0502020204030203" pitchFamily="34" charset="0"/>
            </a:endParaRPr>
          </a:p>
          <a:p>
            <a:pPr>
              <a:lnSpc>
                <a:spcPct val="90000"/>
              </a:lnSpc>
            </a:pPr>
            <a:endParaRPr lang="en-US" sz="1100" dirty="0">
              <a:latin typeface="Lato Black" panose="020F0502020204030203" pitchFamily="34" charset="0"/>
              <a:ea typeface="Lato Black" panose="020F0502020204030203" pitchFamily="34" charset="0"/>
              <a:cs typeface="Lato Black" panose="020F0502020204030203" pitchFamily="34" charset="0"/>
            </a:endParaRPr>
          </a:p>
          <a:p>
            <a:pPr>
              <a:lnSpc>
                <a:spcPct val="90000"/>
              </a:lnSpc>
            </a:pPr>
            <a:endParaRPr lang="en-US" sz="11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769869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85">
      <a:dk1>
        <a:sysClr val="windowText" lastClr="000000"/>
      </a:dk1>
      <a:lt1>
        <a:sysClr val="window" lastClr="FFFFFF"/>
      </a:lt1>
      <a:dk2>
        <a:srgbClr val="44546A"/>
      </a:dk2>
      <a:lt2>
        <a:srgbClr val="E7E6E6"/>
      </a:lt2>
      <a:accent1>
        <a:srgbClr val="4EA9FA"/>
      </a:accent1>
      <a:accent2>
        <a:srgbClr val="0E65B4"/>
      </a:accent2>
      <a:accent3>
        <a:srgbClr val="33B2C1"/>
      </a:accent3>
      <a:accent4>
        <a:srgbClr val="4EA9FA"/>
      </a:accent4>
      <a:accent5>
        <a:srgbClr val="0E65B4"/>
      </a:accent5>
      <a:accent6>
        <a:srgbClr val="33B2C1"/>
      </a:accent6>
      <a:hlink>
        <a:srgbClr val="C00000"/>
      </a:hlink>
      <a:folHlink>
        <a:srgbClr val="0563C1"/>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2889</TotalTime>
  <Words>3326</Words>
  <Application>Microsoft Office PowerPoint</Application>
  <PresentationFormat>Custom</PresentationFormat>
  <Paragraphs>364</Paragraphs>
  <Slides>57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Nugroho Ade</dc:creator>
  <cp:lastModifiedBy>Jim Lee</cp:lastModifiedBy>
  <cp:revision>185</cp:revision>
  <dcterms:created xsi:type="dcterms:W3CDTF">2018-04-12T07:40:53Z</dcterms:created>
  <dcterms:modified xsi:type="dcterms:W3CDTF">2018-10-07T02:00:31Z</dcterms:modified>
</cp:coreProperties>
</file>