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9"/>
  </p:notesMasterIdLst>
  <p:sldIdLst>
    <p:sldId id="256" r:id="rId2"/>
    <p:sldId id="257" r:id="rId3"/>
    <p:sldId id="267" r:id="rId4"/>
    <p:sldId id="266" r:id="rId5"/>
    <p:sldId id="258" r:id="rId6"/>
    <p:sldId id="263" r:id="rId7"/>
    <p:sldId id="288" r:id="rId8"/>
    <p:sldId id="259" r:id="rId9"/>
    <p:sldId id="265" r:id="rId10"/>
    <p:sldId id="261" r:id="rId11"/>
    <p:sldId id="260" r:id="rId12"/>
    <p:sldId id="264" r:id="rId13"/>
    <p:sldId id="286" r:id="rId14"/>
    <p:sldId id="287" r:id="rId15"/>
    <p:sldId id="285" r:id="rId16"/>
    <p:sldId id="262" r:id="rId17"/>
    <p:sldId id="292" r:id="rId18"/>
    <p:sldId id="289" r:id="rId19"/>
    <p:sldId id="270" r:id="rId20"/>
    <p:sldId id="268" r:id="rId21"/>
    <p:sldId id="269" r:id="rId22"/>
    <p:sldId id="290" r:id="rId23"/>
    <p:sldId id="272" r:id="rId24"/>
    <p:sldId id="273" r:id="rId25"/>
    <p:sldId id="291" r:id="rId26"/>
    <p:sldId id="279" r:id="rId27"/>
    <p:sldId id="280" r:id="rId28"/>
  </p:sldIdLst>
  <p:sldSz cx="9144000" cy="5143500" type="screen16x9"/>
  <p:notesSz cx="6858000" cy="9144000"/>
  <p:embeddedFontLst>
    <p:embeddedFont>
      <p:font typeface="Walter Turncoat" panose="020B0604020202020204" charset="0"/>
      <p:regular r:id="rId30"/>
    </p:embeddedFont>
    <p:embeddedFont>
      <p:font typeface="Sniglet"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E39BA89-A215-4C53-9E18-16968A325DDB}">
  <a:tblStyle styleId="{FE39BA89-A215-4C53-9E18-16968A325DDB}"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p:scale>
          <a:sx n="125" d="100"/>
          <a:sy n="125" d="100"/>
        </p:scale>
        <p:origin x="-1224" y="-4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p14="http://schemas.microsoft.com/office/powerpoint/2010/main" val="19119750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3"/>
            <a:ext cx="7772400" cy="1159800"/>
          </a:xfrm>
          <a:prstGeom prst="rect">
            <a:avLst/>
          </a:prstGeom>
        </p:spPr>
        <p:txBody>
          <a:bodyPr wrap="square" lIns="91425" tIns="91425" rIns="91425" bIns="91425" anchor="ctr" anchorCtr="0"/>
          <a:lstStyle>
            <a:lvl1pPr lvl="0" algn="ctr">
              <a:spcBef>
                <a:spcPts val="0"/>
              </a:spcBef>
              <a:buSzPts val="6000"/>
              <a:buNone/>
              <a:defRPr sz="6000"/>
            </a:lvl1pPr>
            <a:lvl2pPr lvl="1" algn="ctr">
              <a:spcBef>
                <a:spcPts val="0"/>
              </a:spcBef>
              <a:buSzPts val="6000"/>
              <a:buNone/>
              <a:defRPr sz="6000"/>
            </a:lvl2pPr>
            <a:lvl3pPr lvl="2" algn="ctr">
              <a:spcBef>
                <a:spcPts val="0"/>
              </a:spcBef>
              <a:buSzPts val="6000"/>
              <a:buNone/>
              <a:defRPr sz="6000"/>
            </a:lvl3pPr>
            <a:lvl4pPr lvl="3" algn="ctr">
              <a:spcBef>
                <a:spcPts val="0"/>
              </a:spcBef>
              <a:buSzPts val="6000"/>
              <a:buNone/>
              <a:defRPr sz="6000"/>
            </a:lvl4pPr>
            <a:lvl5pPr lvl="4" algn="ctr">
              <a:spcBef>
                <a:spcPts val="0"/>
              </a:spcBef>
              <a:buSzPts val="6000"/>
              <a:buNone/>
              <a:defRPr sz="6000"/>
            </a:lvl5pPr>
            <a:lvl6pPr lvl="5" algn="ctr">
              <a:spcBef>
                <a:spcPts val="0"/>
              </a:spcBef>
              <a:buSzPts val="6000"/>
              <a:buNone/>
              <a:defRPr sz="6000"/>
            </a:lvl6pPr>
            <a:lvl7pPr lvl="6" algn="ctr">
              <a:spcBef>
                <a:spcPts val="0"/>
              </a:spcBef>
              <a:buSzPts val="6000"/>
              <a:buNone/>
              <a:defRPr sz="6000"/>
            </a:lvl7pPr>
            <a:lvl8pPr lvl="7" algn="ctr">
              <a:spcBef>
                <a:spcPts val="0"/>
              </a:spcBef>
              <a:buSzPts val="6000"/>
              <a:buNone/>
              <a:defRPr sz="6000"/>
            </a:lvl8pPr>
            <a:lvl9pPr lvl="8" algn="ctr">
              <a:spcBef>
                <a:spcPts val="0"/>
              </a:spcBef>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964342"/>
            <a:ext cx="7772400" cy="1159800"/>
          </a:xfrm>
          <a:prstGeom prst="rect">
            <a:avLst/>
          </a:prstGeom>
        </p:spPr>
        <p:txBody>
          <a:bodyPr wrap="square" lIns="91425" tIns="91425" rIns="91425" bIns="91425" anchor="b" anchorCtr="0"/>
          <a:lstStyle>
            <a:lvl1pPr lvl="0" algn="ctr" rtl="0">
              <a:spcBef>
                <a:spcPts val="0"/>
              </a:spcBef>
              <a:buSzPts val="4800"/>
              <a:buNone/>
              <a:defRPr sz="4800"/>
            </a:lvl1pPr>
            <a:lvl2pPr lvl="1" algn="ctr" rtl="0">
              <a:spcBef>
                <a:spcPts val="0"/>
              </a:spcBef>
              <a:buSzPts val="4800"/>
              <a:buNone/>
              <a:defRPr sz="4800"/>
            </a:lvl2pPr>
            <a:lvl3pPr lvl="2" algn="ctr" rtl="0">
              <a:spcBef>
                <a:spcPts val="0"/>
              </a:spcBef>
              <a:buSzPts val="4800"/>
              <a:buNone/>
              <a:defRPr sz="4800"/>
            </a:lvl3pPr>
            <a:lvl4pPr lvl="3" algn="ctr" rtl="0">
              <a:spcBef>
                <a:spcPts val="0"/>
              </a:spcBef>
              <a:buSzPts val="4800"/>
              <a:buNone/>
              <a:defRPr sz="4800"/>
            </a:lvl4pPr>
            <a:lvl5pPr lvl="4" algn="ctr" rtl="0">
              <a:spcBef>
                <a:spcPts val="0"/>
              </a:spcBef>
              <a:buSzPts val="4800"/>
              <a:buNone/>
              <a:defRPr sz="4800"/>
            </a:lvl5pPr>
            <a:lvl6pPr lvl="5" algn="ctr" rtl="0">
              <a:spcBef>
                <a:spcPts val="0"/>
              </a:spcBef>
              <a:buSzPts val="4800"/>
              <a:buNone/>
              <a:defRPr sz="4800"/>
            </a:lvl6pPr>
            <a:lvl7pPr lvl="6" algn="ctr" rtl="0">
              <a:spcBef>
                <a:spcPts val="0"/>
              </a:spcBef>
              <a:buSzPts val="4800"/>
              <a:buNone/>
              <a:defRPr sz="4800"/>
            </a:lvl7pPr>
            <a:lvl8pPr lvl="7" algn="ctr" rtl="0">
              <a:spcBef>
                <a:spcPts val="0"/>
              </a:spcBef>
              <a:buSzPts val="4800"/>
              <a:buNone/>
              <a:defRPr sz="4800"/>
            </a:lvl8pPr>
            <a:lvl9pPr lvl="8" algn="ctr" rtl="0">
              <a:spcBef>
                <a:spcPts val="0"/>
              </a:spcBef>
              <a:buSzPts val="4800"/>
              <a:buNone/>
              <a:defRPr sz="4800"/>
            </a:lvl9pPr>
          </a:lstStyle>
          <a:p>
            <a:endParaRPr/>
          </a:p>
        </p:txBody>
      </p:sp>
      <p:sp>
        <p:nvSpPr>
          <p:cNvPr id="12" name="Shape 12"/>
          <p:cNvSpPr txBox="1">
            <a:spLocks noGrp="1"/>
          </p:cNvSpPr>
          <p:nvPr>
            <p:ph type="subTitle" idx="1"/>
          </p:nvPr>
        </p:nvSpPr>
        <p:spPr>
          <a:xfrm>
            <a:off x="685800" y="3144853"/>
            <a:ext cx="7772400" cy="784800"/>
          </a:xfrm>
          <a:prstGeom prst="rect">
            <a:avLst/>
          </a:prstGeom>
        </p:spPr>
        <p:txBody>
          <a:bodyPr wrap="square" lIns="91425" tIns="91425" rIns="91425" bIns="91425" anchor="t" anchorCtr="0"/>
          <a:lstStyle>
            <a:lvl1pPr lvl="0" algn="ctr" rtl="0">
              <a:spcBef>
                <a:spcPts val="0"/>
              </a:spcBef>
              <a:buSzPts val="2000"/>
              <a:buNone/>
              <a:defRPr/>
            </a:lvl1pPr>
            <a:lvl2pPr lvl="1" algn="ctr" rtl="0">
              <a:spcBef>
                <a:spcPts val="0"/>
              </a:spcBef>
              <a:buSzPts val="3000"/>
              <a:buNone/>
              <a:defRPr sz="3000"/>
            </a:lvl2pPr>
            <a:lvl3pPr lvl="2" algn="ctr" rtl="0">
              <a:spcBef>
                <a:spcPts val="0"/>
              </a:spcBef>
              <a:buSzPts val="3000"/>
              <a:buNone/>
              <a:defRPr sz="3000"/>
            </a:lvl3pPr>
            <a:lvl4pPr lvl="3" algn="ctr" rtl="0">
              <a:spcBef>
                <a:spcPts val="0"/>
              </a:spcBef>
              <a:buSzPts val="3000"/>
              <a:buNone/>
              <a:defRPr sz="3000"/>
            </a:lvl4pPr>
            <a:lvl5pPr lvl="4" algn="ctr" rtl="0">
              <a:spcBef>
                <a:spcPts val="0"/>
              </a:spcBef>
              <a:buSzPts val="3000"/>
              <a:buNone/>
              <a:defRPr sz="3000"/>
            </a:lvl5pPr>
            <a:lvl6pPr lvl="5" algn="ctr" rtl="0">
              <a:spcBef>
                <a:spcPts val="0"/>
              </a:spcBef>
              <a:buSzPts val="3000"/>
              <a:buNone/>
              <a:defRPr sz="3000"/>
            </a:lvl6pPr>
            <a:lvl7pPr lvl="6" algn="ctr" rtl="0">
              <a:spcBef>
                <a:spcPts val="0"/>
              </a:spcBef>
              <a:buSzPts val="3000"/>
              <a:buNone/>
              <a:defRPr sz="3000"/>
            </a:lvl7pPr>
            <a:lvl8pPr lvl="7" algn="ctr" rtl="0">
              <a:spcBef>
                <a:spcPts val="0"/>
              </a:spcBef>
              <a:buSzPts val="3000"/>
              <a:buNone/>
              <a:defRPr sz="3000"/>
            </a:lvl8pPr>
            <a:lvl9pPr lvl="8" algn="ctr" rtl="0">
              <a:spcBef>
                <a:spcPts val="0"/>
              </a:spcBef>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700925" y="1399800"/>
            <a:ext cx="5742300" cy="819900"/>
          </a:xfrm>
          <a:prstGeom prst="rect">
            <a:avLst/>
          </a:prstGeom>
        </p:spPr>
        <p:txBody>
          <a:bodyPr wrap="square" lIns="91425" tIns="91425" rIns="91425" bIns="91425" anchor="t" anchorCtr="0"/>
          <a:lstStyle>
            <a:lvl1pPr lvl="0" algn="ctr" rtl="0">
              <a:spcBef>
                <a:spcPts val="0"/>
              </a:spcBef>
              <a:buSzPts val="3000"/>
              <a:buChar char="✘"/>
              <a:defRPr sz="3000"/>
            </a:lvl1pPr>
            <a:lvl2pPr lvl="1" algn="ctr" rtl="0">
              <a:spcBef>
                <a:spcPts val="0"/>
              </a:spcBef>
              <a:buSzPts val="3000"/>
              <a:buChar char="○"/>
              <a:defRPr sz="3000"/>
            </a:lvl2pPr>
            <a:lvl3pPr lvl="2" algn="ctr" rtl="0">
              <a:spcBef>
                <a:spcPts val="0"/>
              </a:spcBef>
              <a:buSzPts val="3000"/>
              <a:buChar char="■"/>
              <a:defRPr sz="3000"/>
            </a:lvl3pPr>
            <a:lvl4pPr lvl="3" algn="ctr" rtl="0">
              <a:spcBef>
                <a:spcPts val="0"/>
              </a:spcBef>
              <a:buSzPts val="3000"/>
              <a:buChar char="●"/>
              <a:defRPr sz="3000"/>
            </a:lvl4pPr>
            <a:lvl5pPr lvl="4" algn="ctr" rtl="0">
              <a:spcBef>
                <a:spcPts val="0"/>
              </a:spcBef>
              <a:buSzPts val="3000"/>
              <a:buChar char="○"/>
              <a:defRPr sz="3000"/>
            </a:lvl5pPr>
            <a:lvl6pPr lvl="5" algn="ctr" rtl="0">
              <a:spcBef>
                <a:spcPts val="0"/>
              </a:spcBef>
              <a:buSzPts val="3000"/>
              <a:buChar char="■"/>
              <a:defRPr sz="3000"/>
            </a:lvl6pPr>
            <a:lvl7pPr lvl="6" algn="ctr" rtl="0">
              <a:spcBef>
                <a:spcPts val="0"/>
              </a:spcBef>
              <a:buSzPts val="3000"/>
              <a:buChar char="●"/>
              <a:defRPr sz="3000"/>
            </a:lvl7pPr>
            <a:lvl8pPr lvl="7" algn="ctr" rtl="0">
              <a:spcBef>
                <a:spcPts val="0"/>
              </a:spcBef>
              <a:buSzPts val="3000"/>
              <a:buChar char="○"/>
              <a:defRPr sz="3000"/>
            </a:lvl8pPr>
            <a:lvl9pPr lvl="8" algn="ctr">
              <a:spcBef>
                <a:spcPts val="0"/>
              </a:spcBef>
              <a:buSzPts val="3000"/>
              <a:buChar char="■"/>
              <a:defRPr sz="3000"/>
            </a:lvl9pPr>
          </a:lstStyle>
          <a:p>
            <a:endParaRPr/>
          </a:p>
        </p:txBody>
      </p:sp>
      <p:sp>
        <p:nvSpPr>
          <p:cNvPr id="15" name="Shape 15"/>
          <p:cNvSpPr txBox="1"/>
          <p:nvPr/>
        </p:nvSpPr>
        <p:spPr>
          <a:xfrm>
            <a:off x="3593400" y="857569"/>
            <a:ext cx="1957200" cy="653700"/>
          </a:xfrm>
          <a:prstGeom prst="rect">
            <a:avLst/>
          </a:prstGeom>
          <a:noFill/>
          <a:ln>
            <a:noFill/>
          </a:ln>
        </p:spPr>
        <p:txBody>
          <a:bodyPr wrap="square" lIns="91425" tIns="91425" rIns="91425" bIns="91425" anchor="ctr" anchorCtr="0">
            <a:noAutofit/>
          </a:bodyPr>
          <a:lstStyle/>
          <a:p>
            <a:pPr marL="0" lvl="0" indent="0" algn="ctr">
              <a:spcBef>
                <a:spcPts val="0"/>
              </a:spcBef>
              <a:buNone/>
            </a:pPr>
            <a:r>
              <a:rPr lang="en" sz="9600">
                <a:solidFill>
                  <a:srgbClr val="FFFFFF"/>
                </a:solidFill>
                <a:latin typeface="Walter Turncoat"/>
                <a:ea typeface="Walter Turncoat"/>
                <a:cs typeface="Walter Turncoat"/>
                <a:sym typeface="Walter Turncoat"/>
              </a:rPr>
              <a:t>“</a:t>
            </a:r>
          </a:p>
        </p:txBody>
      </p:sp>
      <p:sp>
        <p:nvSpPr>
          <p:cNvPr id="16" name="Shape 16"/>
          <p:cNvSpPr/>
          <p:nvPr/>
        </p:nvSpPr>
        <p:spPr>
          <a:xfrm>
            <a:off x="4128150" y="550650"/>
            <a:ext cx="887711" cy="849160"/>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
        <p:nvSpPr>
          <p:cNvPr id="19" name="Shape 19"/>
          <p:cNvSpPr txBox="1">
            <a:spLocks noGrp="1"/>
          </p:cNvSpPr>
          <p:nvPr>
            <p:ph type="body" idx="1"/>
          </p:nvPr>
        </p:nvSpPr>
        <p:spPr>
          <a:xfrm>
            <a:off x="457200" y="1563400"/>
            <a:ext cx="8229600" cy="2503200"/>
          </a:xfrm>
          <a:prstGeom prst="rect">
            <a:avLst/>
          </a:prstGeom>
        </p:spPr>
        <p:txBody>
          <a:bodyPr wrap="square" lIns="91425" tIns="91425" rIns="91425" bIns="91425" anchor="t" anchorCtr="0"/>
          <a:lstStyle>
            <a:lvl1pPr lvl="0">
              <a:spcBef>
                <a:spcPts val="0"/>
              </a:spcBef>
              <a:buSzPts val="2000"/>
              <a:buChar char="✘"/>
              <a:defRPr/>
            </a:lvl1pPr>
            <a:lvl2pPr lvl="1">
              <a:spcBef>
                <a:spcPts val="0"/>
              </a:spcBef>
              <a:buSzPts val="2000"/>
              <a:buChar char="○"/>
              <a:defRPr/>
            </a:lvl2pPr>
            <a:lvl3pPr lvl="2">
              <a:spcBef>
                <a:spcPts val="0"/>
              </a:spcBef>
              <a:buSzPts val="2000"/>
              <a:buChar char="■"/>
              <a:defRPr/>
            </a:lvl3pPr>
            <a:lvl4pPr lvl="3">
              <a:spcBef>
                <a:spcPts val="0"/>
              </a:spcBef>
              <a:buSzPts val="2000"/>
              <a:buChar char="●"/>
              <a:defRPr/>
            </a:lvl4pPr>
            <a:lvl5pPr lvl="4">
              <a:spcBef>
                <a:spcPts val="0"/>
              </a:spcBef>
              <a:buSzPts val="2000"/>
              <a:buChar char="○"/>
              <a:defRPr/>
            </a:lvl5pPr>
            <a:lvl6pPr lvl="5">
              <a:spcBef>
                <a:spcPts val="0"/>
              </a:spcBef>
              <a:buSzPts val="2000"/>
              <a:buChar char="■"/>
              <a:defRPr/>
            </a:lvl6pPr>
            <a:lvl7pPr lvl="6">
              <a:spcBef>
                <a:spcPts val="0"/>
              </a:spcBef>
              <a:buSzPts val="2000"/>
              <a:buChar char="●"/>
              <a:defRPr/>
            </a:lvl7pPr>
            <a:lvl8pPr lvl="7">
              <a:spcBef>
                <a:spcPts val="0"/>
              </a:spcBef>
              <a:buSzPts val="2000"/>
              <a:buChar char="○"/>
              <a:defRPr/>
            </a:lvl8pPr>
            <a:lvl9pPr lvl="8">
              <a:spcBef>
                <a:spcPts val="0"/>
              </a:spcBef>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
        <p:nvSpPr>
          <p:cNvPr id="22" name="Shape 22"/>
          <p:cNvSpPr txBox="1">
            <a:spLocks noGrp="1"/>
          </p:cNvSpPr>
          <p:nvPr>
            <p:ph type="body" idx="1"/>
          </p:nvPr>
        </p:nvSpPr>
        <p:spPr>
          <a:xfrm>
            <a:off x="457200" y="1507925"/>
            <a:ext cx="3994500" cy="3417900"/>
          </a:xfrm>
          <a:prstGeom prst="rect">
            <a:avLst/>
          </a:prstGeom>
        </p:spPr>
        <p:txBody>
          <a:bodyPr wrap="square" lIns="91425" tIns="91425" rIns="91425" bIns="91425" anchor="t" anchorCtr="0"/>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a:endParaRPr/>
          </a:p>
        </p:txBody>
      </p:sp>
      <p:sp>
        <p:nvSpPr>
          <p:cNvPr id="23" name="Shape 23"/>
          <p:cNvSpPr txBox="1">
            <a:spLocks noGrp="1"/>
          </p:cNvSpPr>
          <p:nvPr>
            <p:ph type="body" idx="2"/>
          </p:nvPr>
        </p:nvSpPr>
        <p:spPr>
          <a:xfrm>
            <a:off x="4692275" y="1507925"/>
            <a:ext cx="3994500" cy="3417900"/>
          </a:xfrm>
          <a:prstGeom prst="rect">
            <a:avLst/>
          </a:prstGeom>
        </p:spPr>
        <p:txBody>
          <a:bodyPr wrap="square" lIns="91425" tIns="91425" rIns="91425" bIns="91425" anchor="t" anchorCtr="0"/>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rtl="0">
              <a:spcBef>
                <a:spcPts val="0"/>
              </a:spcBef>
              <a:buSzPts val="2600"/>
              <a:buNone/>
              <a:defRPr/>
            </a:lvl1pPr>
            <a:lvl2pPr lvl="1" rtl="0">
              <a:spcBef>
                <a:spcPts val="0"/>
              </a:spcBef>
              <a:buSzPts val="2600"/>
              <a:buNone/>
              <a:defRPr/>
            </a:lvl2pPr>
            <a:lvl3pPr lvl="2" rtl="0">
              <a:spcBef>
                <a:spcPts val="0"/>
              </a:spcBef>
              <a:buSzPts val="2600"/>
              <a:buNone/>
              <a:defRPr/>
            </a:lvl3pPr>
            <a:lvl4pPr lvl="3" rtl="0">
              <a:spcBef>
                <a:spcPts val="0"/>
              </a:spcBef>
              <a:buSzPts val="2600"/>
              <a:buNone/>
              <a:defRPr/>
            </a:lvl4pPr>
            <a:lvl5pPr lvl="4" rtl="0">
              <a:spcBef>
                <a:spcPts val="0"/>
              </a:spcBef>
              <a:buSzPts val="2600"/>
              <a:buNone/>
              <a:defRPr/>
            </a:lvl5pPr>
            <a:lvl6pPr lvl="5" rtl="0">
              <a:spcBef>
                <a:spcPts val="0"/>
              </a:spcBef>
              <a:buSzPts val="2600"/>
              <a:buNone/>
              <a:defRPr/>
            </a:lvl6pPr>
            <a:lvl7pPr lvl="6" rtl="0">
              <a:spcBef>
                <a:spcPts val="0"/>
              </a:spcBef>
              <a:buSzPts val="2600"/>
              <a:buNone/>
              <a:defRPr/>
            </a:lvl7pPr>
            <a:lvl8pPr lvl="7" rtl="0">
              <a:spcBef>
                <a:spcPts val="0"/>
              </a:spcBef>
              <a:buSzPts val="2600"/>
              <a:buNone/>
              <a:defRPr/>
            </a:lvl8pPr>
            <a:lvl9pPr lvl="8" rtl="0">
              <a:spcBef>
                <a:spcPts val="0"/>
              </a:spcBef>
              <a:buSzPts val="2600"/>
              <a:buNone/>
              <a:defRPr/>
            </a:lvl9pPr>
          </a:lstStyle>
          <a:p>
            <a:endParaRPr/>
          </a:p>
        </p:txBody>
      </p:sp>
      <p:sp>
        <p:nvSpPr>
          <p:cNvPr id="26" name="Shape 26"/>
          <p:cNvSpPr txBox="1">
            <a:spLocks noGrp="1"/>
          </p:cNvSpPr>
          <p:nvPr>
            <p:ph type="body" idx="1"/>
          </p:nvPr>
        </p:nvSpPr>
        <p:spPr>
          <a:xfrm>
            <a:off x="457200"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
        <p:nvSpPr>
          <p:cNvPr id="27" name="Shape 27"/>
          <p:cNvSpPr txBox="1">
            <a:spLocks noGrp="1"/>
          </p:cNvSpPr>
          <p:nvPr>
            <p:ph type="body" idx="2"/>
          </p:nvPr>
        </p:nvSpPr>
        <p:spPr>
          <a:xfrm>
            <a:off x="3223964"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
        <p:nvSpPr>
          <p:cNvPr id="28" name="Shape 28"/>
          <p:cNvSpPr txBox="1">
            <a:spLocks noGrp="1"/>
          </p:cNvSpPr>
          <p:nvPr>
            <p:ph type="body" idx="3"/>
          </p:nvPr>
        </p:nvSpPr>
        <p:spPr>
          <a:xfrm>
            <a:off x="5990727" y="1507925"/>
            <a:ext cx="2631900" cy="34179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wrap="square" lIns="91425" tIns="91425" rIns="91425" bIns="91425" anchor="t" anchorCtr="0"/>
          <a:lstStyle>
            <a:lvl1pPr lvl="0">
              <a:spcBef>
                <a:spcPts val="0"/>
              </a:spcBef>
              <a:buSzPts val="2600"/>
              <a:buNone/>
              <a:defRPr/>
            </a:lvl1pPr>
            <a:lvl2pPr lvl="1">
              <a:spcBef>
                <a:spcPts val="0"/>
              </a:spcBef>
              <a:buSzPts val="2600"/>
              <a:buNone/>
              <a:defRPr/>
            </a:lvl2pPr>
            <a:lvl3pPr lvl="2">
              <a:spcBef>
                <a:spcPts val="0"/>
              </a:spcBef>
              <a:buSzPts val="2600"/>
              <a:buNone/>
              <a:defRPr/>
            </a:lvl3pPr>
            <a:lvl4pPr lvl="3">
              <a:spcBef>
                <a:spcPts val="0"/>
              </a:spcBef>
              <a:buSzPts val="2600"/>
              <a:buNone/>
              <a:defRPr/>
            </a:lvl4pPr>
            <a:lvl5pPr lvl="4">
              <a:spcBef>
                <a:spcPts val="0"/>
              </a:spcBef>
              <a:buSzPts val="2600"/>
              <a:buNone/>
              <a:defRPr/>
            </a:lvl5pPr>
            <a:lvl6pPr lvl="5">
              <a:spcBef>
                <a:spcPts val="0"/>
              </a:spcBef>
              <a:buSzPts val="2600"/>
              <a:buNone/>
              <a:defRPr/>
            </a:lvl6pPr>
            <a:lvl7pPr lvl="6">
              <a:spcBef>
                <a:spcPts val="0"/>
              </a:spcBef>
              <a:buSzPts val="2600"/>
              <a:buNone/>
              <a:defRPr/>
            </a:lvl7pPr>
            <a:lvl8pPr lvl="7">
              <a:spcBef>
                <a:spcPts val="0"/>
              </a:spcBef>
              <a:buSzPts val="2600"/>
              <a:buNone/>
              <a:defRPr/>
            </a:lvl8pPr>
            <a:lvl9pPr lvl="8">
              <a:spcBef>
                <a:spcPts val="0"/>
              </a:spcBef>
              <a:buSzPts val="2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wrap="square" lIns="91425" tIns="91425" rIns="91425" bIns="91425" anchor="t" anchorCtr="0"/>
          <a:lstStyle>
            <a:lvl1pPr lvl="0"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200"/>
          </a:xfrm>
          <a:prstGeom prst="rect">
            <a:avLst/>
          </a:prstGeom>
          <a:noFill/>
          <a:ln>
            <a:noFill/>
          </a:ln>
        </p:spPr>
        <p:txBody>
          <a:bodyPr wrap="square" lIns="91425" tIns="91425" rIns="91425" bIns="91425" anchor="t" anchorCtr="0"/>
          <a:lstStyle>
            <a:lvl1pPr lvl="0">
              <a:spcBef>
                <a:spcPts val="600"/>
              </a:spcBef>
              <a:buClr>
                <a:srgbClr val="FFFFFF"/>
              </a:buClr>
              <a:buSzPts val="2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ts val="2000"/>
              <a:buFont typeface="Sniglet"/>
              <a:buChar char="○"/>
              <a:defRPr sz="2000">
                <a:solidFill>
                  <a:srgbClr val="FFFFFF"/>
                </a:solidFill>
                <a:latin typeface="Sniglet"/>
                <a:ea typeface="Sniglet"/>
                <a:cs typeface="Sniglet"/>
                <a:sym typeface="Sniglet"/>
              </a:defRPr>
            </a:lvl2pPr>
            <a:lvl3pPr lvl="2">
              <a:spcBef>
                <a:spcPts val="480"/>
              </a:spcBef>
              <a:buClr>
                <a:srgbClr val="FFFFFF"/>
              </a:buClr>
              <a:buSzPts val="2000"/>
              <a:buFont typeface="Sniglet"/>
              <a:buChar char="■"/>
              <a:defRPr sz="2000">
                <a:solidFill>
                  <a:srgbClr val="FFFFFF"/>
                </a:solidFill>
                <a:latin typeface="Sniglet"/>
                <a:ea typeface="Sniglet"/>
                <a:cs typeface="Sniglet"/>
                <a:sym typeface="Sniglet"/>
              </a:defRPr>
            </a:lvl3pPr>
            <a:lvl4pPr lvl="3">
              <a:spcBef>
                <a:spcPts val="360"/>
              </a:spcBef>
              <a:buClr>
                <a:srgbClr val="FFFFFF"/>
              </a:buClr>
              <a:buSzPts val="2000"/>
              <a:buFont typeface="Sniglet"/>
              <a:buChar char="●"/>
              <a:defRPr sz="2000">
                <a:solidFill>
                  <a:srgbClr val="FFFFFF"/>
                </a:solidFill>
                <a:latin typeface="Sniglet"/>
                <a:ea typeface="Sniglet"/>
                <a:cs typeface="Sniglet"/>
                <a:sym typeface="Sniglet"/>
              </a:defRPr>
            </a:lvl4pPr>
            <a:lvl5pPr lvl="4">
              <a:spcBef>
                <a:spcPts val="360"/>
              </a:spcBef>
              <a:buClr>
                <a:srgbClr val="FFFFFF"/>
              </a:buClr>
              <a:buSzPts val="2000"/>
              <a:buFont typeface="Sniglet"/>
              <a:buChar char="○"/>
              <a:defRPr sz="2000">
                <a:solidFill>
                  <a:srgbClr val="FFFFFF"/>
                </a:solidFill>
                <a:latin typeface="Sniglet"/>
                <a:ea typeface="Sniglet"/>
                <a:cs typeface="Sniglet"/>
                <a:sym typeface="Sniglet"/>
              </a:defRPr>
            </a:lvl5pPr>
            <a:lvl6pPr lvl="5">
              <a:spcBef>
                <a:spcPts val="360"/>
              </a:spcBef>
              <a:buClr>
                <a:srgbClr val="FFFFFF"/>
              </a:buClr>
              <a:buSzPts val="2000"/>
              <a:buFont typeface="Sniglet"/>
              <a:buChar char="■"/>
              <a:defRPr sz="2000">
                <a:solidFill>
                  <a:srgbClr val="FFFFFF"/>
                </a:solidFill>
                <a:latin typeface="Sniglet"/>
                <a:ea typeface="Sniglet"/>
                <a:cs typeface="Sniglet"/>
                <a:sym typeface="Sniglet"/>
              </a:defRPr>
            </a:lvl6pPr>
            <a:lvl7pPr lvl="6">
              <a:spcBef>
                <a:spcPts val="360"/>
              </a:spcBef>
              <a:buClr>
                <a:srgbClr val="FFFFFF"/>
              </a:buClr>
              <a:buSzPts val="2000"/>
              <a:buFont typeface="Sniglet"/>
              <a:buChar char="●"/>
              <a:defRPr sz="2000">
                <a:solidFill>
                  <a:srgbClr val="FFFFFF"/>
                </a:solidFill>
                <a:latin typeface="Sniglet"/>
                <a:ea typeface="Sniglet"/>
                <a:cs typeface="Sniglet"/>
                <a:sym typeface="Sniglet"/>
              </a:defRPr>
            </a:lvl7pPr>
            <a:lvl8pPr lvl="7">
              <a:spcBef>
                <a:spcPts val="360"/>
              </a:spcBef>
              <a:buClr>
                <a:srgbClr val="FFFFFF"/>
              </a:buClr>
              <a:buSzPts val="2000"/>
              <a:buFont typeface="Sniglet"/>
              <a:buChar char="○"/>
              <a:defRPr sz="2000">
                <a:solidFill>
                  <a:srgbClr val="FFFFFF"/>
                </a:solidFill>
                <a:latin typeface="Sniglet"/>
                <a:ea typeface="Sniglet"/>
                <a:cs typeface="Sniglet"/>
                <a:sym typeface="Sniglet"/>
              </a:defRPr>
            </a:lvl8pPr>
            <a:lvl9pPr lvl="8">
              <a:spcBef>
                <a:spcPts val="360"/>
              </a:spcBef>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imateviewer.com/enmo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eathermodificationhistory.com/limited-test-ban-treaty/"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eb.archive.org/web/20050204124930/http:/www.doi.gov:80/water2025/supply.html" TargetMode="External"/><Relationship Id="rId4" Type="http://schemas.openxmlformats.org/officeDocument/2006/relationships/hyperlink" Target="https://weathermodificationhistory.com/environmental-modification-convention-enmod-weather-warfare-ba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climateviewer.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rezn8d/climateviewer"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github.com/rezn8d/neten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hs.com/Info/0416/internet-of-things.html"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www.visioncritical.com/internet-of-things-stats/" TargetMode="External"/><Relationship Id="rId4" Type="http://schemas.openxmlformats.org/officeDocument/2006/relationships/hyperlink" Target="https://www.idc.com/getdoc.jsp?containerId=prUS4110011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eathermodificationhistory.com/environmental-modification-convention-enmod-weather-warfare-ba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limateviewer.com/2015/03/23/rogue-geoengineering-srm-is-undetectable-wxmod-2015/" TargetMode="External"/><Relationship Id="rId4" Type="http://schemas.openxmlformats.org/officeDocument/2006/relationships/hyperlink" Target="https://climateviewer.com/2015/02/22/the-cia-weather-warfare-and-climate-terroris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limateviewer.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limateviewer.com/abou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mailto:jim@climateviewer.com" TargetMode="External"/><Relationship Id="rId5" Type="http://schemas.openxmlformats.org/officeDocument/2006/relationships/hyperlink" Target="https://weathermodificationhistory.com/" TargetMode="External"/><Relationship Id="rId4" Type="http://schemas.openxmlformats.org/officeDocument/2006/relationships/hyperlink" Target="http://climateviewer.or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slidescarnival.com/" TargetMode="External"/><Relationship Id="rId3" Type="http://schemas.openxmlformats.org/officeDocument/2006/relationships/image" Target="../media/image8.jpg"/><Relationship Id="rId7" Type="http://schemas.openxmlformats.org/officeDocument/2006/relationships/hyperlink" Target="https://www.gofundme.com/climateviewer"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paypal.me/climateviewer" TargetMode="External"/><Relationship Id="rId5" Type="http://schemas.openxmlformats.org/officeDocument/2006/relationships/hyperlink" Target="https://climateviewer.com/enmod/" TargetMode="External"/><Relationship Id="rId4" Type="http://schemas.openxmlformats.org/officeDocument/2006/relationships/hyperlink" Target="https://climateviewer.com/geoengineering/" TargetMode="External"/><Relationship Id="rId9"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limateviewer.com/abou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304800" y="2478750"/>
            <a:ext cx="8458200" cy="1159800"/>
          </a:xfrm>
          <a:prstGeom prst="rect">
            <a:avLst/>
          </a:prstGeom>
        </p:spPr>
        <p:txBody>
          <a:bodyPr wrap="square" lIns="91425" tIns="91425" rIns="91425" bIns="91425" anchor="ctr" anchorCtr="0">
            <a:noAutofit/>
          </a:bodyPr>
          <a:lstStyle/>
          <a:p>
            <a:pPr marL="0" lvl="0" indent="0">
              <a:spcBef>
                <a:spcPts val="0"/>
              </a:spcBef>
              <a:buNone/>
            </a:pPr>
            <a:r>
              <a:rPr lang="en" sz="4000" dirty="0" smtClean="0"/>
              <a:t>The Environmental Modification </a:t>
            </a:r>
            <a:r>
              <a:rPr lang="en" dirty="0" smtClean="0"/>
              <a:t>Accountability Act</a:t>
            </a:r>
            <a:r>
              <a:rPr lang="en" sz="1100" dirty="0" smtClean="0"/>
              <a:t/>
            </a:r>
            <a:br>
              <a:rPr lang="en" sz="1100" dirty="0" smtClean="0"/>
            </a:br>
            <a:r>
              <a:rPr lang="en" sz="1100" dirty="0" smtClean="0"/>
              <a:t/>
            </a:r>
            <a:br>
              <a:rPr lang="en" sz="1100" dirty="0" smtClean="0"/>
            </a:br>
            <a:r>
              <a:rPr lang="en" sz="2800" dirty="0" smtClean="0">
                <a:solidFill>
                  <a:srgbClr val="FF0000"/>
                </a:solidFill>
                <a:hlinkClick r:id="rId3"/>
              </a:rPr>
              <a:t>ClimateViewer.com/enmod/</a:t>
            </a:r>
            <a:endParaRPr lang="en" sz="2800" dirty="0">
              <a:solidFill>
                <a:srgbClr val="FF0000"/>
              </a:solidFill>
            </a:endParaRPr>
          </a:p>
        </p:txBody>
      </p:sp>
      <p:grpSp>
        <p:nvGrpSpPr>
          <p:cNvPr id="39" name="Shape 39"/>
          <p:cNvGrpSpPr/>
          <p:nvPr/>
        </p:nvGrpSpPr>
        <p:grpSpPr>
          <a:xfrm rot="2194107">
            <a:off x="803001" y="3184731"/>
            <a:ext cx="1014485" cy="642684"/>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42" name="Shape 42"/>
          <p:cNvGrpSpPr/>
          <p:nvPr/>
        </p:nvGrpSpPr>
        <p:grpSpPr>
          <a:xfrm rot="-9269861">
            <a:off x="6165721" y="1346512"/>
            <a:ext cx="750220" cy="664172"/>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45" name="Shape 45"/>
          <p:cNvSpPr/>
          <p:nvPr/>
        </p:nvSpPr>
        <p:spPr>
          <a:xfrm>
            <a:off x="2497627" y="24970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p:nvPr/>
        </p:nvSpPr>
        <p:spPr>
          <a:xfrm>
            <a:off x="6059300" y="2600050"/>
            <a:ext cx="2058017" cy="101596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47" name="Shape 47"/>
          <p:cNvSpPr/>
          <p:nvPr/>
        </p:nvSpPr>
        <p:spPr>
          <a:xfrm>
            <a:off x="4045614" y="719848"/>
            <a:ext cx="1052762" cy="922444"/>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TRANSPARENCY MATTERS</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457200" lvl="0" indent="-355600" rtl="0">
              <a:spcBef>
                <a:spcPts val="0"/>
              </a:spcBef>
              <a:spcAft>
                <a:spcPts val="0"/>
              </a:spcAft>
              <a:buSzPts val="2000"/>
              <a:buChar char="✘"/>
            </a:pPr>
            <a:r>
              <a:rPr lang="en" dirty="0" smtClean="0"/>
              <a:t>Public has a right to know</a:t>
            </a:r>
          </a:p>
          <a:p>
            <a:pPr marL="457200" lvl="0" indent="-355600" rtl="0">
              <a:spcBef>
                <a:spcPts val="0"/>
              </a:spcBef>
              <a:spcAft>
                <a:spcPts val="0"/>
              </a:spcAft>
              <a:buSzPts val="2000"/>
              <a:buChar char="✘"/>
            </a:pPr>
            <a:r>
              <a:rPr lang="en" dirty="0" smtClean="0"/>
              <a:t>Improve accuracy of weather and climate prediction models</a:t>
            </a:r>
            <a:endParaRPr lang="en" dirty="0"/>
          </a:p>
          <a:p>
            <a:pPr marL="457200" lvl="0" indent="-355600" rtl="0">
              <a:spcBef>
                <a:spcPts val="0"/>
              </a:spcBef>
              <a:buSzPts val="2000"/>
              <a:buChar char="✘"/>
            </a:pPr>
            <a:r>
              <a:rPr lang="en" dirty="0" smtClean="0"/>
              <a:t>Examine butterfly effects of hundreds of simultaneous experiments</a:t>
            </a:r>
          </a:p>
          <a:p>
            <a:pPr marL="457200" indent="-355600"/>
            <a:r>
              <a:rPr lang="en" u="sng" dirty="0"/>
              <a:t>Accountability</a:t>
            </a:r>
            <a:r>
              <a:rPr lang="en" dirty="0"/>
              <a:t> for environmental, physical, or monetary </a:t>
            </a:r>
            <a:r>
              <a:rPr lang="en" dirty="0" smtClean="0"/>
              <a:t>loss from both </a:t>
            </a:r>
            <a:r>
              <a:rPr lang="en" dirty="0"/>
              <a:t>legal </a:t>
            </a:r>
            <a:r>
              <a:rPr lang="en" dirty="0" smtClean="0"/>
              <a:t>and clandestine weather modification.</a:t>
            </a:r>
            <a:endParaRPr lang="en" dirty="0"/>
          </a:p>
          <a:p>
            <a:pPr marL="0" lvl="0" indent="0" rtl="0">
              <a:spcBef>
                <a:spcPts val="0"/>
              </a:spcBef>
              <a:buNone/>
            </a:pPr>
            <a:endParaRPr dirty="0"/>
          </a:p>
          <a:p>
            <a:pPr marL="0" lvl="0" indent="0">
              <a:spcBef>
                <a:spcPts val="0"/>
              </a:spcBef>
              <a:buNone/>
            </a:pPr>
            <a:r>
              <a:rPr lang="en" dirty="0" smtClean="0"/>
              <a:t>If an individual or organization engages in weather modification activities without notifying the registry (at least) 48 hours before:</a:t>
            </a:r>
            <a:br>
              <a:rPr lang="en" dirty="0" smtClean="0"/>
            </a:br>
            <a:r>
              <a:rPr lang="en" dirty="0" smtClean="0">
                <a:solidFill>
                  <a:srgbClr val="FF0000"/>
                </a:solidFill>
              </a:rPr>
              <a:t>MAY BE CONSIDERED </a:t>
            </a:r>
            <a:r>
              <a:rPr lang="en" u="sng" dirty="0" smtClean="0">
                <a:solidFill>
                  <a:srgbClr val="FF0000"/>
                </a:solidFill>
              </a:rPr>
              <a:t>HOSTILE</a:t>
            </a:r>
            <a:r>
              <a:rPr lang="en" dirty="0" smtClean="0">
                <a:solidFill>
                  <a:srgbClr val="FF0000"/>
                </a:solidFill>
              </a:rPr>
              <a:t> &amp; BASED SEVERITY, ENMOD VIOLATION.</a:t>
            </a:r>
            <a:r>
              <a:rPr lang="en" dirty="0" smtClean="0"/>
              <a:t> </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700925" y="1399800"/>
            <a:ext cx="5742300" cy="819900"/>
          </a:xfrm>
          <a:prstGeom prst="rect">
            <a:avLst/>
          </a:prstGeom>
        </p:spPr>
        <p:txBody>
          <a:bodyPr wrap="square" lIns="91425" tIns="91425" rIns="91425" bIns="91425" anchor="t" anchorCtr="0">
            <a:noAutofit/>
          </a:bodyPr>
          <a:lstStyle/>
          <a:p>
            <a:pPr marL="0" lvl="0" indent="0">
              <a:spcBef>
                <a:spcPts val="0"/>
              </a:spcBef>
              <a:buNone/>
            </a:pPr>
            <a:r>
              <a:rPr lang="en-US" dirty="0" smtClean="0"/>
              <a:t>Why</a:t>
            </a:r>
            <a:r>
              <a:rPr lang="en" dirty="0" smtClean="0"/>
              <a:t> not just </a:t>
            </a:r>
            <a:r>
              <a:rPr lang="en" dirty="0" smtClean="0">
                <a:solidFill>
                  <a:srgbClr val="FF0000"/>
                </a:solidFill>
              </a:rPr>
              <a:t>ban weather modification </a:t>
            </a:r>
            <a:r>
              <a:rPr lang="en" dirty="0" smtClean="0"/>
              <a:t>altogether?</a:t>
            </a:r>
            <a:endParaRPr lang="e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Why Banning Weather Modification is unlikely</a:t>
            </a:r>
            <a:endParaRPr lang="en" dirty="0"/>
          </a:p>
        </p:txBody>
      </p:sp>
      <p:sp>
        <p:nvSpPr>
          <p:cNvPr id="116" name="Shape 116"/>
          <p:cNvSpPr txBox="1">
            <a:spLocks noGrp="1"/>
          </p:cNvSpPr>
          <p:nvPr>
            <p:ph type="body" idx="1"/>
          </p:nvPr>
        </p:nvSpPr>
        <p:spPr>
          <a:xfrm>
            <a:off x="457200" y="1962150"/>
            <a:ext cx="2631900"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BANS DO NOT WORK</a:t>
            </a:r>
            <a:endParaRPr lang="en" dirty="0">
              <a:solidFill>
                <a:srgbClr val="FF0000"/>
              </a:solidFill>
            </a:endParaRPr>
          </a:p>
          <a:p>
            <a:pPr marL="0" lvl="0" indent="0">
              <a:spcBef>
                <a:spcPts val="0"/>
              </a:spcBef>
              <a:buNone/>
            </a:pPr>
            <a:r>
              <a:rPr lang="en" dirty="0" smtClean="0"/>
              <a:t>Above-ground nuclear warhead testing is illegal due to the </a:t>
            </a:r>
            <a:r>
              <a:rPr lang="en" dirty="0" smtClean="0">
                <a:hlinkClick r:id="rId3"/>
              </a:rPr>
              <a:t>Limited Test Ban Treaty</a:t>
            </a:r>
            <a:r>
              <a:rPr lang="en" dirty="0" smtClean="0"/>
              <a:t>, YET North Korea tests nuclear warheads.</a:t>
            </a:r>
          </a:p>
          <a:p>
            <a:pPr marL="0" lvl="0" indent="0">
              <a:spcBef>
                <a:spcPts val="0"/>
              </a:spcBef>
              <a:buNone/>
            </a:pPr>
            <a:endParaRPr lang="en" dirty="0"/>
          </a:p>
          <a:p>
            <a:pPr marL="0" lvl="0" indent="0">
              <a:spcBef>
                <a:spcPts val="0"/>
              </a:spcBef>
              <a:buNone/>
            </a:pPr>
            <a:r>
              <a:rPr lang="en" dirty="0" smtClean="0">
                <a:solidFill>
                  <a:srgbClr val="FF0000"/>
                </a:solidFill>
              </a:rPr>
              <a:t>Best case:</a:t>
            </a:r>
            <a:r>
              <a:rPr lang="en" dirty="0" smtClean="0"/>
              <a:t> build sensors to catch bad actors… more details on that in the Verification section of this presentation.</a:t>
            </a:r>
            <a:endParaRPr lang="en" dirty="0"/>
          </a:p>
        </p:txBody>
      </p:sp>
      <p:sp>
        <p:nvSpPr>
          <p:cNvPr id="117" name="Shape 117"/>
          <p:cNvSpPr txBox="1">
            <a:spLocks noGrp="1"/>
          </p:cNvSpPr>
          <p:nvPr>
            <p:ph type="body" idx="2"/>
          </p:nvPr>
        </p:nvSpPr>
        <p:spPr>
          <a:xfrm>
            <a:off x="3223963" y="1962150"/>
            <a:ext cx="2631900"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TOO BIG TO FAIL</a:t>
            </a:r>
            <a:endParaRPr lang="en" dirty="0">
              <a:solidFill>
                <a:srgbClr val="FF0000"/>
              </a:solidFill>
            </a:endParaRPr>
          </a:p>
          <a:p>
            <a:pPr marL="0" lvl="0" indent="0">
              <a:spcBef>
                <a:spcPts val="0"/>
              </a:spcBef>
              <a:buNone/>
            </a:pPr>
            <a:r>
              <a:rPr lang="en" dirty="0" smtClean="0"/>
              <a:t>Weather modification is </a:t>
            </a:r>
            <a:r>
              <a:rPr lang="en" dirty="0" smtClean="0">
                <a:hlinkClick r:id="rId4"/>
              </a:rPr>
              <a:t>over a century old</a:t>
            </a:r>
            <a:r>
              <a:rPr lang="en" dirty="0" smtClean="0"/>
              <a:t> and is a multi-billion dollar industry. Stock markets and insurance companies bet on weather and ensure their bets pay off with this technology. </a:t>
            </a:r>
          </a:p>
          <a:p>
            <a:pPr marL="0" lvl="0" indent="0">
              <a:spcBef>
                <a:spcPts val="0"/>
              </a:spcBef>
              <a:buNone/>
            </a:pPr>
            <a:endParaRPr lang="en" dirty="0"/>
          </a:p>
          <a:p>
            <a:pPr marL="0" lvl="0" indent="0">
              <a:spcBef>
                <a:spcPts val="0"/>
              </a:spcBef>
              <a:buNone/>
            </a:pPr>
            <a:r>
              <a:rPr lang="en" dirty="0" smtClean="0">
                <a:hlinkClick r:id="rId5"/>
              </a:rPr>
              <a:t>Water-strapped States</a:t>
            </a:r>
            <a:r>
              <a:rPr lang="en" dirty="0" smtClean="0"/>
              <a:t> will not give up this technology. </a:t>
            </a:r>
            <a:endParaRPr lang="en" dirty="0"/>
          </a:p>
        </p:txBody>
      </p:sp>
      <p:sp>
        <p:nvSpPr>
          <p:cNvPr id="118" name="Shape 118"/>
          <p:cNvSpPr txBox="1">
            <a:spLocks noGrp="1"/>
          </p:cNvSpPr>
          <p:nvPr>
            <p:ph type="body" idx="3"/>
          </p:nvPr>
        </p:nvSpPr>
        <p:spPr>
          <a:xfrm>
            <a:off x="5990726" y="1962150"/>
            <a:ext cx="2772274" cy="2733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HUMANS CONTROL</a:t>
            </a:r>
            <a:endParaRPr lang="en" dirty="0">
              <a:solidFill>
                <a:srgbClr val="FF0000"/>
              </a:solidFill>
            </a:endParaRPr>
          </a:p>
          <a:p>
            <a:pPr marL="0" lvl="0" indent="0" rtl="0">
              <a:spcBef>
                <a:spcPts val="0"/>
              </a:spcBef>
              <a:buNone/>
            </a:pPr>
            <a:r>
              <a:rPr lang="en" dirty="0" smtClean="0"/>
              <a:t>Unfortunately, it is in our nature to control everything: land, rivers, and oceans. Why would the sky be any different?</a:t>
            </a:r>
          </a:p>
          <a:p>
            <a:pPr marL="0" lvl="0" indent="0" rtl="0">
              <a:spcBef>
                <a:spcPts val="0"/>
              </a:spcBef>
              <a:buNone/>
            </a:pPr>
            <a:endParaRPr lang="en" dirty="0"/>
          </a:p>
          <a:p>
            <a:pPr marL="0" lvl="0" indent="0" rtl="0">
              <a:spcBef>
                <a:spcPts val="0"/>
              </a:spcBef>
              <a:buNone/>
            </a:pPr>
            <a:r>
              <a:rPr lang="en" dirty="0" smtClean="0"/>
              <a:t>Though I would prefer no weather modification at all, men shall dare in the name of progress. </a:t>
            </a:r>
          </a:p>
          <a:p>
            <a:pPr marL="0" lvl="0" indent="0" rtl="0">
              <a:spcBef>
                <a:spcPts val="0"/>
              </a:spcBef>
              <a:buNone/>
            </a:pPr>
            <a:endParaRPr lang="en" dirty="0"/>
          </a:p>
          <a:p>
            <a:pPr marL="0" lvl="0" indent="0" rtl="0">
              <a:spcBef>
                <a:spcPts val="0"/>
              </a:spcBef>
              <a:buNone/>
            </a:pPr>
            <a:r>
              <a:rPr lang="en" dirty="0" smtClean="0"/>
              <a:t>Therefore we </a:t>
            </a:r>
            <a:r>
              <a:rPr lang="en" dirty="0" smtClean="0">
                <a:solidFill>
                  <a:srgbClr val="FF0000"/>
                </a:solidFill>
              </a:rPr>
              <a:t>need transparency</a:t>
            </a:r>
            <a:r>
              <a:rPr lang="en" dirty="0" smtClean="0"/>
              <a:t>.</a:t>
            </a:r>
            <a:endParaRPr lang="en" dirty="0"/>
          </a:p>
          <a:p>
            <a:pPr marL="0" lvl="0" indent="0">
              <a:spcBef>
                <a:spcPts val="0"/>
              </a:spcBef>
              <a:buNone/>
            </a:pPr>
            <a:endParaRPr dirty="0"/>
          </a:p>
        </p:txBody>
      </p:sp>
      <p:sp>
        <p:nvSpPr>
          <p:cNvPr id="119" name="Shape 11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20" name="Shape 120"/>
          <p:cNvSpPr/>
          <p:nvPr/>
        </p:nvSpPr>
        <p:spPr>
          <a:xfrm>
            <a:off x="4344921" y="482552"/>
            <a:ext cx="382375" cy="402591"/>
          </a:xfrm>
          <a:custGeom>
            <a:avLst/>
            <a:gdLst/>
            <a:ahLst/>
            <a:cxnLst/>
            <a:rect l="0" t="0" r="0" b="0"/>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700925" y="1399800"/>
            <a:ext cx="5742300" cy="819900"/>
          </a:xfrm>
          <a:prstGeom prst="rect">
            <a:avLst/>
          </a:prstGeom>
        </p:spPr>
        <p:txBody>
          <a:bodyPr wrap="square" lIns="91425" tIns="91425" rIns="91425" bIns="91425" anchor="t" anchorCtr="0">
            <a:noAutofit/>
          </a:bodyPr>
          <a:lstStyle/>
          <a:p>
            <a:pPr marL="0" lvl="0" indent="0">
              <a:spcBef>
                <a:spcPts val="0"/>
              </a:spcBef>
              <a:buNone/>
            </a:pPr>
            <a:r>
              <a:rPr lang="en-US" dirty="0" smtClean="0"/>
              <a:t>Transparency is a start!</a:t>
            </a:r>
          </a:p>
          <a:p>
            <a:pPr marL="0" lvl="0" indent="0">
              <a:spcBef>
                <a:spcPts val="0"/>
              </a:spcBef>
              <a:buNone/>
            </a:pPr>
            <a:endParaRPr lang="en-US" sz="2000" dirty="0" smtClean="0"/>
          </a:p>
          <a:p>
            <a:pPr marL="0" lvl="0" indent="0">
              <a:spcBef>
                <a:spcPts val="0"/>
              </a:spcBef>
              <a:buNone/>
            </a:pPr>
            <a:r>
              <a:rPr lang="en-US" sz="2000" dirty="0" smtClean="0"/>
              <a:t>Transparency may result in public outrage or acceptance. We need to start with disclosure.</a:t>
            </a:r>
          </a:p>
          <a:p>
            <a:pPr marL="0" lvl="0" indent="0">
              <a:spcBef>
                <a:spcPts val="0"/>
              </a:spcBef>
              <a:buNone/>
            </a:pPr>
            <a:endParaRPr lang="en-US" sz="2000" dirty="0"/>
          </a:p>
          <a:p>
            <a:pPr marL="0" lvl="0" indent="0">
              <a:spcBef>
                <a:spcPts val="0"/>
              </a:spcBef>
              <a:buNone/>
            </a:pPr>
            <a:r>
              <a:rPr lang="en-US" sz="2000" dirty="0" smtClean="0"/>
              <a:t>Knowing is half the battle…</a:t>
            </a:r>
            <a:endParaRPr lang="en" sz="2000" dirty="0"/>
          </a:p>
        </p:txBody>
      </p:sp>
    </p:spTree>
    <p:extLst>
      <p:ext uri="{BB962C8B-B14F-4D97-AF65-F5344CB8AC3E}">
        <p14:creationId xmlns:p14="http://schemas.microsoft.com/office/powerpoint/2010/main" val="380904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964342"/>
            <a:ext cx="7772400" cy="1159800"/>
          </a:xfrm>
          <a:prstGeom prst="rect">
            <a:avLst/>
          </a:prstGeom>
        </p:spPr>
        <p:txBody>
          <a:bodyPr wrap="square" lIns="91425" tIns="91425" rIns="91425" bIns="91425" anchor="b" anchorCtr="0">
            <a:noAutofit/>
          </a:bodyPr>
          <a:lstStyle/>
          <a:p>
            <a:pPr marL="0" lvl="0" indent="0" rtl="0">
              <a:spcBef>
                <a:spcPts val="0"/>
              </a:spcBef>
              <a:buNone/>
            </a:pPr>
            <a:r>
              <a:rPr lang="en" sz="6000" dirty="0" smtClean="0"/>
              <a:t>2.</a:t>
            </a:r>
            <a:endParaRPr lang="en" sz="6000" dirty="0"/>
          </a:p>
          <a:p>
            <a:pPr marL="0" lvl="0" indent="0" rtl="0">
              <a:spcBef>
                <a:spcPts val="0"/>
              </a:spcBef>
              <a:buNone/>
            </a:pPr>
            <a:endParaRPr dirty="0"/>
          </a:p>
          <a:p>
            <a:pPr marL="0" lvl="0" indent="0" rtl="0">
              <a:spcBef>
                <a:spcPts val="0"/>
              </a:spcBef>
              <a:buNone/>
            </a:pPr>
            <a:r>
              <a:rPr lang="en" dirty="0" smtClean="0"/>
              <a:t>Verification</a:t>
            </a:r>
            <a:endParaRPr lang="en" dirty="0"/>
          </a:p>
        </p:txBody>
      </p:sp>
      <p:sp>
        <p:nvSpPr>
          <p:cNvPr id="71" name="Shape 71"/>
          <p:cNvSpPr txBox="1">
            <a:spLocks noGrp="1"/>
          </p:cNvSpPr>
          <p:nvPr>
            <p:ph type="subTitle" idx="1"/>
          </p:nvPr>
        </p:nvSpPr>
        <p:spPr>
          <a:xfrm>
            <a:off x="685800" y="3144853"/>
            <a:ext cx="7772400" cy="784800"/>
          </a:xfrm>
          <a:prstGeom prst="rect">
            <a:avLst/>
          </a:prstGeom>
        </p:spPr>
        <p:txBody>
          <a:bodyPr wrap="square" lIns="91425" tIns="91425" rIns="91425" bIns="91425" anchor="t" anchorCtr="0">
            <a:noAutofit/>
          </a:bodyPr>
          <a:lstStyle/>
          <a:p>
            <a:pPr marL="0" lvl="0" indent="0" rtl="0">
              <a:spcBef>
                <a:spcPts val="0"/>
              </a:spcBef>
              <a:buNone/>
            </a:pPr>
            <a:r>
              <a:rPr lang="en" dirty="0" smtClean="0"/>
              <a:t>“Trust but verify”</a:t>
            </a:r>
            <a:endParaRPr lang="en" dirty="0"/>
          </a:p>
        </p:txBody>
      </p:sp>
      <p:sp>
        <p:nvSpPr>
          <p:cNvPr id="72" name="Shape 72"/>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62033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PROBLEM</a:t>
            </a:r>
            <a:endParaRPr lang="en" dirty="0"/>
          </a:p>
          <a:p>
            <a:pPr marL="0" lvl="0" indent="0">
              <a:spcBef>
                <a:spcPts val="0"/>
              </a:spcBef>
              <a:buNone/>
            </a:pPr>
            <a:r>
              <a:rPr lang="en-US" dirty="0" smtClean="0"/>
              <a:t>If</a:t>
            </a:r>
            <a:r>
              <a:rPr lang="en" dirty="0" smtClean="0"/>
              <a:t> we have a global registry of “legitimate” weather modification experiments, AND we want to catch bad actors, </a:t>
            </a:r>
            <a:r>
              <a:rPr lang="en" dirty="0" smtClean="0">
                <a:solidFill>
                  <a:srgbClr val="FF0000"/>
                </a:solidFill>
              </a:rPr>
              <a:t>how do we detect clandestine/military/secret programs</a:t>
            </a:r>
            <a:r>
              <a:rPr lang="en" dirty="0" smtClean="0"/>
              <a:t>?</a:t>
            </a:r>
            <a:endParaRPr lang="en" dirty="0"/>
          </a:p>
        </p:txBody>
      </p:sp>
      <p:sp>
        <p:nvSpPr>
          <p:cNvPr id="107" name="Shape 107"/>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ENMOD has no TEETH!</a:t>
            </a:r>
            <a:endParaRPr lang="en" dirty="0"/>
          </a:p>
        </p:txBody>
      </p:sp>
      <p:sp>
        <p:nvSpPr>
          <p:cNvPr id="108" name="Shape 108"/>
          <p:cNvSpPr txBox="1">
            <a:spLocks noGrp="1"/>
          </p:cNvSpPr>
          <p:nvPr>
            <p:ph type="body" idx="2"/>
          </p:nvPr>
        </p:nvSpPr>
        <p:spPr>
          <a:xfrm>
            <a:off x="4692275"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SOLUTION</a:t>
            </a:r>
            <a:endParaRPr lang="en" dirty="0"/>
          </a:p>
          <a:p>
            <a:pPr marL="0" lvl="0" indent="0">
              <a:spcBef>
                <a:spcPts val="0"/>
              </a:spcBef>
              <a:buNone/>
            </a:pPr>
            <a:r>
              <a:rPr lang="en" dirty="0" smtClean="0"/>
              <a:t>Combine atmospheric sensors worldwide into one super weather warfare detection system. (similar to nuclear monitoring by the CTBTO’s International Monitoring System)</a:t>
            </a:r>
          </a:p>
          <a:p>
            <a:pPr marL="0" lvl="0" indent="0">
              <a:spcBef>
                <a:spcPts val="0"/>
              </a:spcBef>
              <a:buNone/>
            </a:pPr>
            <a:endParaRPr lang="en" dirty="0"/>
          </a:p>
          <a:p>
            <a:pPr marL="0" lvl="0" indent="0">
              <a:spcBef>
                <a:spcPts val="0"/>
              </a:spcBef>
              <a:buNone/>
            </a:pPr>
            <a:r>
              <a:rPr lang="en" dirty="0" smtClean="0"/>
              <a:t>Augment that sensor network with a second, </a:t>
            </a:r>
            <a:r>
              <a:rPr lang="en" dirty="0" smtClean="0">
                <a:solidFill>
                  <a:srgbClr val="FF0000"/>
                </a:solidFill>
              </a:rPr>
              <a:t>CITIZEN-POWERED observational network</a:t>
            </a:r>
            <a:r>
              <a:rPr lang="en" dirty="0" smtClean="0"/>
              <a:t>!</a:t>
            </a:r>
          </a:p>
        </p:txBody>
      </p:sp>
      <p:sp>
        <p:nvSpPr>
          <p:cNvPr id="109" name="Shape 10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10" name="Shape 110"/>
          <p:cNvSpPr/>
          <p:nvPr/>
        </p:nvSpPr>
        <p:spPr>
          <a:xfrm>
            <a:off x="4373895" y="506743"/>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1489796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idx="4294967295"/>
          </p:nvPr>
        </p:nvSpPr>
        <p:spPr>
          <a:xfrm>
            <a:off x="685800" y="2497742"/>
            <a:ext cx="7772400" cy="1159800"/>
          </a:xfrm>
          <a:prstGeom prst="rect">
            <a:avLst/>
          </a:prstGeom>
        </p:spPr>
        <p:txBody>
          <a:bodyPr wrap="square" lIns="91425" tIns="91425" rIns="91425" bIns="91425" anchor="t" anchorCtr="0">
            <a:noAutofit/>
          </a:bodyPr>
          <a:lstStyle/>
          <a:p>
            <a:pPr marL="0" lvl="0" indent="0" algn="ctr" rtl="0">
              <a:spcBef>
                <a:spcPts val="0"/>
              </a:spcBef>
              <a:buNone/>
            </a:pPr>
            <a:r>
              <a:rPr lang="en" sz="4800" dirty="0" smtClean="0"/>
              <a:t>ClimateViewer</a:t>
            </a:r>
            <a:endParaRPr lang="en" sz="4800" dirty="0"/>
          </a:p>
        </p:txBody>
      </p:sp>
      <p:sp>
        <p:nvSpPr>
          <p:cNvPr id="91" name="Shape 91"/>
          <p:cNvSpPr txBox="1">
            <a:spLocks noGrp="1"/>
          </p:cNvSpPr>
          <p:nvPr>
            <p:ph type="subTitle" idx="4294967295"/>
          </p:nvPr>
        </p:nvSpPr>
        <p:spPr>
          <a:xfrm>
            <a:off x="2004000" y="3487750"/>
            <a:ext cx="5136000" cy="784800"/>
          </a:xfrm>
          <a:prstGeom prst="rect">
            <a:avLst/>
          </a:prstGeom>
        </p:spPr>
        <p:txBody>
          <a:bodyPr wrap="square" lIns="91425" tIns="91425" rIns="91425" bIns="91425" anchor="t" anchorCtr="0">
            <a:noAutofit/>
          </a:bodyPr>
          <a:lstStyle/>
          <a:p>
            <a:pPr lvl="0" algn="ctr">
              <a:spcBef>
                <a:spcPts val="0"/>
              </a:spcBef>
              <a:buNone/>
            </a:pPr>
            <a:r>
              <a:rPr lang="en" dirty="0" smtClean="0"/>
              <a:t>A </a:t>
            </a:r>
            <a:r>
              <a:rPr lang="en" dirty="0"/>
              <a:t>Citizen-Powered Earth Observing </a:t>
            </a:r>
            <a:r>
              <a:rPr lang="en" dirty="0" smtClean="0"/>
              <a:t/>
            </a:r>
            <a:br>
              <a:rPr lang="en" dirty="0" smtClean="0"/>
            </a:br>
            <a:r>
              <a:rPr lang="en" sz="2800" dirty="0" smtClean="0">
                <a:solidFill>
                  <a:srgbClr val="FF0000"/>
                </a:solidFill>
                <a:hlinkClick r:id="rId3"/>
              </a:rPr>
              <a:t>Sensor Network</a:t>
            </a:r>
            <a:r>
              <a:rPr lang="en" sz="2800" dirty="0" smtClean="0"/>
              <a:t/>
            </a:r>
            <a:br>
              <a:rPr lang="en" sz="2800" dirty="0" smtClean="0"/>
            </a:br>
            <a:r>
              <a:rPr lang="en" sz="1400" dirty="0" smtClean="0"/>
              <a:t>[ in your backyard ]</a:t>
            </a:r>
            <a:endParaRPr lang="en" sz="1400" dirty="0"/>
          </a:p>
        </p:txBody>
      </p:sp>
      <p:grpSp>
        <p:nvGrpSpPr>
          <p:cNvPr id="92" name="Shape 92"/>
          <p:cNvGrpSpPr/>
          <p:nvPr/>
        </p:nvGrpSpPr>
        <p:grpSpPr>
          <a:xfrm rot="-7230029">
            <a:off x="6083565" y="1796211"/>
            <a:ext cx="1516808" cy="960909"/>
            <a:chOff x="238125" y="1918825"/>
            <a:chExt cx="1042450" cy="660400"/>
          </a:xfrm>
        </p:grpSpPr>
        <p:sp>
          <p:nvSpPr>
            <p:cNvPr id="93" name="Shape 93"/>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94" name="Shape 94"/>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95" name="Shape 95"/>
          <p:cNvGrpSpPr/>
          <p:nvPr/>
        </p:nvGrpSpPr>
        <p:grpSpPr>
          <a:xfrm rot="4843953" flipH="1">
            <a:off x="2064273" y="1817152"/>
            <a:ext cx="1166676" cy="1032863"/>
            <a:chOff x="1113100" y="2199475"/>
            <a:chExt cx="801900" cy="709925"/>
          </a:xfrm>
        </p:grpSpPr>
        <p:sp>
          <p:nvSpPr>
            <p:cNvPr id="96" name="Shape 96"/>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97" name="Shape 97"/>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98" name="Shape 98"/>
          <p:cNvGrpSpPr/>
          <p:nvPr/>
        </p:nvGrpSpPr>
        <p:grpSpPr>
          <a:xfrm rot="2011211">
            <a:off x="2656279" y="880731"/>
            <a:ext cx="1046869" cy="269659"/>
            <a:chOff x="271125" y="812725"/>
            <a:chExt cx="766525" cy="221725"/>
          </a:xfrm>
        </p:grpSpPr>
        <p:sp>
          <p:nvSpPr>
            <p:cNvPr id="99" name="Shape 99"/>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00" name="Shape 100"/>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346"/>
          <p:cNvSpPr/>
          <p:nvPr/>
        </p:nvSpPr>
        <p:spPr>
          <a:xfrm>
            <a:off x="3662274" y="590550"/>
            <a:ext cx="1984422" cy="1999409"/>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365"/>
          <p:cNvSpPr/>
          <p:nvPr/>
        </p:nvSpPr>
        <p:spPr>
          <a:xfrm>
            <a:off x="3124200" y="150951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6" name="Shape 365"/>
          <p:cNvSpPr/>
          <p:nvPr/>
        </p:nvSpPr>
        <p:spPr>
          <a:xfrm>
            <a:off x="5586064" y="217482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365"/>
          <p:cNvSpPr/>
          <p:nvPr/>
        </p:nvSpPr>
        <p:spPr>
          <a:xfrm>
            <a:off x="5584727" y="59055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What is a Sensor?</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101600" lvl="0">
              <a:buNone/>
            </a:pPr>
            <a:r>
              <a:rPr lang="en-US" dirty="0" smtClean="0"/>
              <a:t>DEFINITION: a </a:t>
            </a:r>
            <a:r>
              <a:rPr lang="en-US" dirty="0"/>
              <a:t>device that </a:t>
            </a:r>
            <a:r>
              <a:rPr lang="en-US" u="sng" dirty="0">
                <a:solidFill>
                  <a:srgbClr val="FF0000"/>
                </a:solidFill>
              </a:rPr>
              <a:t>detects</a:t>
            </a:r>
            <a:r>
              <a:rPr lang="en-US" dirty="0">
                <a:solidFill>
                  <a:srgbClr val="FF0000"/>
                </a:solidFill>
              </a:rPr>
              <a:t> or </a:t>
            </a:r>
            <a:r>
              <a:rPr lang="en-US" u="sng" dirty="0">
                <a:solidFill>
                  <a:srgbClr val="FF0000"/>
                </a:solidFill>
              </a:rPr>
              <a:t>measures</a:t>
            </a:r>
            <a:r>
              <a:rPr lang="en-US" dirty="0">
                <a:solidFill>
                  <a:srgbClr val="FF0000"/>
                </a:solidFill>
              </a:rPr>
              <a:t> a physical property and records</a:t>
            </a:r>
            <a:r>
              <a:rPr lang="en-US" dirty="0"/>
              <a:t>, indicates, or otherwise responds to it</a:t>
            </a:r>
            <a:r>
              <a:rPr lang="en-US" dirty="0" smtClean="0"/>
              <a:t>.</a:t>
            </a:r>
          </a:p>
          <a:p>
            <a:pPr marL="101600" lvl="0">
              <a:buNone/>
            </a:pPr>
            <a:endParaRPr lang="en-US" dirty="0"/>
          </a:p>
          <a:p>
            <a:pPr marL="101600" lvl="0">
              <a:buNone/>
            </a:pPr>
            <a:r>
              <a:rPr lang="en-US" dirty="0" smtClean="0"/>
              <a:t>Sensors are senses for robots: </a:t>
            </a:r>
            <a:r>
              <a:rPr lang="en-US" dirty="0"/>
              <a:t>taste, sight, touch, smell, and </a:t>
            </a:r>
            <a:r>
              <a:rPr lang="en-US" dirty="0" smtClean="0"/>
              <a:t>sound.</a:t>
            </a:r>
          </a:p>
          <a:p>
            <a:pPr marL="101600" lvl="0">
              <a:buNone/>
            </a:pPr>
            <a:endParaRPr lang="en-US" dirty="0"/>
          </a:p>
          <a:p>
            <a:pPr marL="101600" lvl="0">
              <a:buNone/>
            </a:pPr>
            <a:r>
              <a:rPr lang="en-US" dirty="0" smtClean="0"/>
              <a:t>Light sensors, wind sensors, </a:t>
            </a:r>
            <a:r>
              <a:rPr lang="en-US" dirty="0" err="1" smtClean="0"/>
              <a:t>geiger</a:t>
            </a:r>
            <a:r>
              <a:rPr lang="en-US" dirty="0" smtClean="0"/>
              <a:t> counters, video cameras, spectrometers,  and radio antennas are just a few examples of common sensors.</a:t>
            </a:r>
            <a:endParaRPr dirty="0"/>
          </a:p>
          <a:p>
            <a:pPr marL="0" lvl="0" indent="0">
              <a:spcBef>
                <a:spcPts val="0"/>
              </a:spcBef>
              <a:buNone/>
            </a:pPr>
            <a:r>
              <a:rPr lang="en" dirty="0" smtClean="0"/>
              <a:t> </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3116538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8" name="Shape 365"/>
          <p:cNvSpPr/>
          <p:nvPr/>
        </p:nvSpPr>
        <p:spPr>
          <a:xfrm rot="1486743">
            <a:off x="3572885" y="571314"/>
            <a:ext cx="2307174" cy="2284284"/>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75000"/>
            </a:schemeClr>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90" name="Shape 90"/>
          <p:cNvSpPr txBox="1">
            <a:spLocks noGrp="1"/>
          </p:cNvSpPr>
          <p:nvPr>
            <p:ph type="ctrTitle" idx="4294967295"/>
          </p:nvPr>
        </p:nvSpPr>
        <p:spPr>
          <a:xfrm>
            <a:off x="685800" y="2639088"/>
            <a:ext cx="7772400" cy="1018453"/>
          </a:xfrm>
          <a:prstGeom prst="rect">
            <a:avLst/>
          </a:prstGeom>
        </p:spPr>
        <p:txBody>
          <a:bodyPr wrap="square" lIns="91425" tIns="91425" rIns="91425" bIns="91425" anchor="t" anchorCtr="0">
            <a:noAutofit/>
          </a:bodyPr>
          <a:lstStyle/>
          <a:p>
            <a:pPr marL="0" lvl="0" indent="0" algn="ctr" rtl="0">
              <a:spcBef>
                <a:spcPts val="0"/>
              </a:spcBef>
              <a:buNone/>
            </a:pPr>
            <a:r>
              <a:rPr lang="en" sz="3600" dirty="0" smtClean="0"/>
              <a:t>Decentralized IoT Network</a:t>
            </a:r>
            <a:endParaRPr lang="en" sz="3600" dirty="0"/>
          </a:p>
        </p:txBody>
      </p:sp>
      <p:sp>
        <p:nvSpPr>
          <p:cNvPr id="91" name="Shape 91"/>
          <p:cNvSpPr txBox="1">
            <a:spLocks noGrp="1"/>
          </p:cNvSpPr>
          <p:nvPr>
            <p:ph type="subTitle" idx="4294967295"/>
          </p:nvPr>
        </p:nvSpPr>
        <p:spPr>
          <a:xfrm>
            <a:off x="685800" y="3333750"/>
            <a:ext cx="7772400" cy="938800"/>
          </a:xfrm>
          <a:prstGeom prst="rect">
            <a:avLst/>
          </a:prstGeom>
        </p:spPr>
        <p:txBody>
          <a:bodyPr wrap="square" lIns="91425" tIns="91425" rIns="91425" bIns="91425" anchor="t" anchorCtr="0">
            <a:noAutofit/>
          </a:bodyPr>
          <a:lstStyle/>
          <a:p>
            <a:pPr lvl="0" algn="ctr">
              <a:spcBef>
                <a:spcPts val="0"/>
              </a:spcBef>
              <a:buNone/>
            </a:pPr>
            <a:r>
              <a:rPr lang="en" sz="1400" dirty="0" smtClean="0"/>
              <a:t>ClimateViewer </a:t>
            </a:r>
            <a:r>
              <a:rPr lang="en" sz="1400" dirty="0"/>
              <a:t>will </a:t>
            </a:r>
            <a:r>
              <a:rPr lang="en" sz="1400" dirty="0" smtClean="0"/>
              <a:t>connect people, robots, and sensors together to display their data in many ways: Graphs, Timelines, Maps, etc.</a:t>
            </a:r>
            <a:br>
              <a:rPr lang="en" sz="1400" dirty="0" smtClean="0"/>
            </a:br>
            <a:r>
              <a:rPr lang="en" sz="1400" dirty="0" smtClean="0"/>
              <a:t/>
            </a:r>
            <a:br>
              <a:rPr lang="en" sz="1400" dirty="0" smtClean="0"/>
            </a:br>
            <a:r>
              <a:rPr lang="en" sz="1400" dirty="0" smtClean="0">
                <a:hlinkClick r:id="rId3"/>
              </a:rPr>
              <a:t>ClimateViewer</a:t>
            </a:r>
            <a:r>
              <a:rPr lang="en" sz="1400" dirty="0" smtClean="0"/>
              <a:t> is open-source. ClimateViewer will rely on </a:t>
            </a:r>
            <a:r>
              <a:rPr lang="en" sz="1400" dirty="0" smtClean="0">
                <a:hlinkClick r:id="rId4"/>
              </a:rPr>
              <a:t>Netention</a:t>
            </a:r>
            <a:r>
              <a:rPr lang="en" sz="1400" dirty="0" smtClean="0"/>
              <a:t> to gather sensor data and store it on block chain and Interplanetary File System (IPFS). User and sensor data is distributed on a load-balanced network securely, privately, and indefinitely. </a:t>
            </a:r>
            <a:endParaRPr lang="en" sz="1400" dirty="0"/>
          </a:p>
        </p:txBody>
      </p:sp>
      <p:sp>
        <p:nvSpPr>
          <p:cNvPr id="15" name="Shape 365"/>
          <p:cNvSpPr/>
          <p:nvPr/>
        </p:nvSpPr>
        <p:spPr>
          <a:xfrm>
            <a:off x="3124200" y="150951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6" name="Shape 365"/>
          <p:cNvSpPr/>
          <p:nvPr/>
        </p:nvSpPr>
        <p:spPr>
          <a:xfrm>
            <a:off x="5586064" y="217482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365"/>
          <p:cNvSpPr/>
          <p:nvPr/>
        </p:nvSpPr>
        <p:spPr>
          <a:xfrm>
            <a:off x="5584727" y="590550"/>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2129092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Shape 178"/>
          <p:cNvSpPr txBox="1">
            <a:spLocks noGrp="1"/>
          </p:cNvSpPr>
          <p:nvPr>
            <p:ph type="subTitle" idx="4294967295"/>
          </p:nvPr>
        </p:nvSpPr>
        <p:spPr>
          <a:xfrm>
            <a:off x="304800" y="2592542"/>
            <a:ext cx="8458200" cy="784800"/>
          </a:xfrm>
          <a:prstGeom prst="rect">
            <a:avLst/>
          </a:prstGeom>
        </p:spPr>
        <p:txBody>
          <a:bodyPr wrap="square" lIns="91425" tIns="91425" rIns="91425" bIns="91425" anchor="t" anchorCtr="0">
            <a:noAutofit/>
          </a:bodyPr>
          <a:lstStyle/>
          <a:p>
            <a:pPr algn="ctr">
              <a:spcBef>
                <a:spcPts val="0"/>
              </a:spcBef>
              <a:buNone/>
            </a:pPr>
            <a:r>
              <a:rPr lang="en-US" dirty="0"/>
              <a:t>In 2015, there were about 15.4 billion </a:t>
            </a:r>
            <a:r>
              <a:rPr lang="en-US" dirty="0" smtClean="0"/>
              <a:t>connected [</a:t>
            </a:r>
            <a:r>
              <a:rPr lang="en-US" dirty="0" err="1" smtClean="0"/>
              <a:t>IoT</a:t>
            </a:r>
            <a:r>
              <a:rPr lang="en-US" dirty="0" smtClean="0"/>
              <a:t>] </a:t>
            </a:r>
            <a:r>
              <a:rPr lang="en-US" dirty="0"/>
              <a:t>devices. </a:t>
            </a:r>
            <a:r>
              <a:rPr lang="en-US" dirty="0">
                <a:hlinkClick r:id="rId3"/>
              </a:rPr>
              <a:t>According to IHS</a:t>
            </a:r>
            <a:r>
              <a:rPr lang="en-US" dirty="0"/>
              <a:t>, this number will grow to 30.7 billion in 2020, and 75.4 billion by 2025</a:t>
            </a:r>
            <a:r>
              <a:rPr lang="en-US" dirty="0" smtClean="0"/>
              <a:t>. </a:t>
            </a:r>
          </a:p>
          <a:p>
            <a:pPr algn="ctr">
              <a:spcBef>
                <a:spcPts val="0"/>
              </a:spcBef>
              <a:buNone/>
            </a:pPr>
            <a:endParaRPr lang="en-US" dirty="0" smtClean="0"/>
          </a:p>
          <a:p>
            <a:pPr algn="ctr">
              <a:spcBef>
                <a:spcPts val="0"/>
              </a:spcBef>
              <a:buNone/>
            </a:pPr>
            <a:r>
              <a:rPr lang="en-US" dirty="0"/>
              <a:t>Wearable devices are also noticeably growing. From 28.3 million units sold in 2016, </a:t>
            </a:r>
            <a:r>
              <a:rPr lang="en-US" dirty="0">
                <a:hlinkClick r:id="rId4"/>
              </a:rPr>
              <a:t>IDC forecasts</a:t>
            </a:r>
            <a:r>
              <a:rPr lang="en-US" dirty="0"/>
              <a:t> an increase to 82.5 million units in 2020, a 31 percent growth.</a:t>
            </a:r>
            <a:r>
              <a:rPr lang="en-US" dirty="0" smtClean="0"/>
              <a:t/>
            </a:r>
            <a:br>
              <a:rPr lang="en-US" dirty="0" smtClean="0"/>
            </a:br>
            <a:r>
              <a:rPr lang="en-US" sz="1000" b="1" dirty="0">
                <a:hlinkClick r:id="rId5"/>
              </a:rPr>
              <a:t>13 stunning stats on the Internet of </a:t>
            </a:r>
            <a:r>
              <a:rPr lang="en-US" sz="1000" b="1" dirty="0" smtClean="0">
                <a:hlinkClick r:id="rId5"/>
              </a:rPr>
              <a:t>Things</a:t>
            </a:r>
            <a:endParaRPr lang="en-US" sz="1000" b="1" dirty="0" smtClean="0"/>
          </a:p>
          <a:p>
            <a:pPr algn="ctr">
              <a:spcBef>
                <a:spcPts val="0"/>
              </a:spcBef>
              <a:buNone/>
            </a:pPr>
            <a:r>
              <a:rPr lang="en" dirty="0" smtClean="0">
                <a:solidFill>
                  <a:srgbClr val="FF0000"/>
                </a:solidFill>
              </a:rPr>
              <a:t>LET’S PUT THEM TO WORK!</a:t>
            </a:r>
            <a:endParaRPr lang="en" dirty="0">
              <a:solidFill>
                <a:srgbClr val="FF0000"/>
              </a:solidFill>
            </a:endParaRPr>
          </a:p>
        </p:txBody>
      </p:sp>
      <p:sp>
        <p:nvSpPr>
          <p:cNvPr id="177" name="Shape 177"/>
          <p:cNvSpPr txBox="1">
            <a:spLocks noGrp="1"/>
          </p:cNvSpPr>
          <p:nvPr>
            <p:ph type="ctrTitle" idx="4294967295"/>
          </p:nvPr>
        </p:nvSpPr>
        <p:spPr>
          <a:xfrm>
            <a:off x="685800" y="1018087"/>
            <a:ext cx="7772400" cy="1159800"/>
          </a:xfrm>
          <a:prstGeom prst="rect">
            <a:avLst/>
          </a:prstGeom>
        </p:spPr>
        <p:txBody>
          <a:bodyPr wrap="square" lIns="91425" tIns="91425" rIns="91425" bIns="91425" anchor="t" anchorCtr="0">
            <a:noAutofit/>
          </a:bodyPr>
          <a:lstStyle/>
          <a:p>
            <a:pPr marL="0" lvl="0" indent="0" algn="ctr" rtl="0">
              <a:spcBef>
                <a:spcPts val="0"/>
              </a:spcBef>
              <a:buNone/>
            </a:pPr>
            <a:r>
              <a:rPr lang="en" sz="7200" dirty="0" smtClean="0"/>
              <a:t>15,400,000,000</a:t>
            </a:r>
            <a:endParaRPr lang="en" sz="7200" dirty="0"/>
          </a:p>
        </p:txBody>
      </p:sp>
      <p:sp>
        <p:nvSpPr>
          <p:cNvPr id="12" name="Shape 365"/>
          <p:cNvSpPr/>
          <p:nvPr/>
        </p:nvSpPr>
        <p:spPr>
          <a:xfrm rot="673980">
            <a:off x="2291471" y="59831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50000"/>
            </a:schemeClr>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3" name="Shape 365"/>
          <p:cNvSpPr/>
          <p:nvPr/>
        </p:nvSpPr>
        <p:spPr>
          <a:xfrm rot="673980">
            <a:off x="7431976" y="2099831"/>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365"/>
          <p:cNvSpPr/>
          <p:nvPr/>
        </p:nvSpPr>
        <p:spPr>
          <a:xfrm rot="673980">
            <a:off x="1252330" y="4367143"/>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2"/>
          </a:solidFill>
          <a:ln>
            <a:noFill/>
          </a:ln>
        </p:spPr>
        <p:txBody>
          <a:bodyPr wrap="square" lIns="91425" tIns="91425" rIns="91425" bIns="91425" anchor="ctr" anchorCtr="0">
            <a:noAutofit/>
          </a:bodyPr>
          <a:lstStyle/>
          <a:p>
            <a:pPr marL="0" lvl="0" indent="0">
              <a:spcBef>
                <a:spcPts val="0"/>
              </a:spcBef>
              <a:buNone/>
            </a:pPr>
            <a:endParaRPr/>
          </a:p>
        </p:txBody>
      </p:sp>
      <p:sp>
        <p:nvSpPr>
          <p:cNvPr id="179" name="Shape 179"/>
          <p:cNvSpPr/>
          <p:nvPr/>
        </p:nvSpPr>
        <p:spPr>
          <a:xfrm rot="231374">
            <a:off x="2662148" y="2429529"/>
            <a:ext cx="3491296" cy="326027"/>
          </a:xfrm>
          <a:custGeom>
            <a:avLst/>
            <a:gdLst/>
            <a:ahLst/>
            <a:cxnLst/>
            <a:rect l="0" t="0" r="0" b="0"/>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nvGrpSpPr>
          <p:cNvPr id="180" name="Shape 180"/>
          <p:cNvGrpSpPr/>
          <p:nvPr/>
        </p:nvGrpSpPr>
        <p:grpSpPr>
          <a:xfrm rot="-8273672">
            <a:off x="7095801" y="543592"/>
            <a:ext cx="1166676" cy="1032863"/>
            <a:chOff x="1113100" y="2199475"/>
            <a:chExt cx="801900" cy="709925"/>
          </a:xfrm>
        </p:grpSpPr>
        <p:sp>
          <p:nvSpPr>
            <p:cNvPr id="181" name="Shape 181"/>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82" name="Shape 182"/>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83" name="Shape 183"/>
          <p:cNvGrpSpPr/>
          <p:nvPr/>
        </p:nvGrpSpPr>
        <p:grpSpPr>
          <a:xfrm rot="2272541">
            <a:off x="1155376" y="594141"/>
            <a:ext cx="1115297" cy="322611"/>
            <a:chOff x="271125" y="812725"/>
            <a:chExt cx="766525" cy="221725"/>
          </a:xfrm>
        </p:grpSpPr>
        <p:sp>
          <p:nvSpPr>
            <p:cNvPr id="184" name="Shape 184"/>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85" name="Shape 185"/>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5" name="Shape 365"/>
          <p:cNvSpPr/>
          <p:nvPr/>
        </p:nvSpPr>
        <p:spPr>
          <a:xfrm rot="673980">
            <a:off x="5222174" y="453128"/>
            <a:ext cx="485006" cy="464266"/>
          </a:xfrm>
          <a:custGeom>
            <a:avLst/>
            <a:gdLst/>
            <a:ahLst/>
            <a:cxnLst/>
            <a:rect l="0" t="0" r="0" b="0"/>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bg1">
              <a:lumMod val="85000"/>
            </a:schemeClr>
          </a:solidFill>
          <a:ln>
            <a:noFill/>
          </a:ln>
        </p:spPr>
        <p:txBody>
          <a:bodyPr wrap="square" lIns="91425" tIns="91425" rIns="91425" bIns="91425" anchor="ctr" anchorCtr="0">
            <a:noAutofit/>
          </a:bodyPr>
          <a:lstStyle/>
          <a:p>
            <a:pPr marL="0" lvl="0" indent="0">
              <a:spcBef>
                <a:spcPts val="0"/>
              </a:spcBef>
              <a:buNone/>
            </a:pPr>
            <a:endParaRPr>
              <a:solidFill>
                <a:schemeClr val="bg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US" dirty="0" smtClean="0"/>
              <a:t>A</a:t>
            </a:r>
            <a:r>
              <a:rPr lang="en" dirty="0" smtClean="0"/>
              <a:t>n idea who’s time has come!</a:t>
            </a:r>
            <a:endParaRPr lang="en" dirty="0"/>
          </a:p>
        </p:txBody>
      </p:sp>
      <p:sp>
        <p:nvSpPr>
          <p:cNvPr id="53" name="Shape 53"/>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54" name="Shape 54"/>
          <p:cNvSpPr/>
          <p:nvPr/>
        </p:nvSpPr>
        <p:spPr>
          <a:xfrm>
            <a:off x="4345990" y="520319"/>
            <a:ext cx="380233" cy="327060"/>
          </a:xfrm>
          <a:custGeom>
            <a:avLst/>
            <a:gdLst/>
            <a:ahLst/>
            <a:cxnLst/>
            <a:rect l="0" t="0" r="0" b="0"/>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55" name="Shape 55"/>
          <p:cNvSpPr txBox="1"/>
          <p:nvPr/>
        </p:nvSpPr>
        <p:spPr>
          <a:xfrm>
            <a:off x="835275" y="1735282"/>
            <a:ext cx="3429600" cy="2207100"/>
          </a:xfrm>
          <a:prstGeom prst="rect">
            <a:avLst/>
          </a:prstGeom>
          <a:noFill/>
          <a:ln>
            <a:noFill/>
          </a:ln>
        </p:spPr>
        <p:txBody>
          <a:bodyPr wrap="square" lIns="91425" tIns="91425" rIns="91425" bIns="91425" anchor="t" anchorCtr="0">
            <a:noAutofit/>
          </a:bodyPr>
          <a:lstStyle/>
          <a:p>
            <a:pPr marL="0" lvl="0" indent="0" rtl="0">
              <a:spcBef>
                <a:spcPts val="600"/>
              </a:spcBef>
              <a:buNone/>
            </a:pPr>
            <a:r>
              <a:rPr lang="en" sz="1200" dirty="0" smtClean="0">
                <a:solidFill>
                  <a:srgbClr val="FFFFFF"/>
                </a:solidFill>
                <a:latin typeface="Sniglet"/>
                <a:ea typeface="Sniglet"/>
                <a:cs typeface="Sniglet"/>
                <a:sym typeface="Sniglet"/>
              </a:rPr>
              <a:t>WEATHER WARFARE IS ILLEGAL</a:t>
            </a:r>
            <a:endParaRPr lang="en" sz="1200" dirty="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r>
              <a:rPr lang="en" sz="1200" dirty="0" smtClean="0">
                <a:solidFill>
                  <a:srgbClr val="FFFFFF"/>
                </a:solidFill>
                <a:latin typeface="Sniglet"/>
                <a:ea typeface="Sniglet"/>
                <a:cs typeface="Sniglet"/>
                <a:sym typeface="Sniglet"/>
              </a:rPr>
              <a:t>The United Nations </a:t>
            </a:r>
            <a:r>
              <a:rPr lang="en" sz="1200" dirty="0" smtClean="0">
                <a:solidFill>
                  <a:srgbClr val="FF0000"/>
                </a:solidFill>
                <a:latin typeface="Sniglet"/>
                <a:ea typeface="Sniglet"/>
                <a:cs typeface="Sniglet"/>
                <a:sym typeface="Sniglet"/>
              </a:rPr>
              <a:t>ban on hostile environmental modification techniques </a:t>
            </a:r>
            <a:r>
              <a:rPr lang="en" sz="1200" dirty="0" smtClean="0">
                <a:solidFill>
                  <a:srgbClr val="FFFFFF"/>
                </a:solidFill>
                <a:latin typeface="Sniglet"/>
                <a:ea typeface="Sniglet"/>
                <a:cs typeface="Sniglet"/>
                <a:sym typeface="Sniglet"/>
              </a:rPr>
              <a:t>was signed in 1978 at the </a:t>
            </a:r>
            <a:r>
              <a:rPr lang="en" sz="1200" dirty="0" smtClean="0">
                <a:solidFill>
                  <a:srgbClr val="FFFFFF"/>
                </a:solidFill>
                <a:latin typeface="Sniglet"/>
                <a:ea typeface="Sniglet"/>
                <a:cs typeface="Sniglet"/>
                <a:sym typeface="Sniglet"/>
                <a:hlinkClick r:id="rId3"/>
              </a:rPr>
              <a:t>ENMOD Convention</a:t>
            </a:r>
            <a:r>
              <a:rPr lang="en" sz="1200" dirty="0" smtClean="0">
                <a:solidFill>
                  <a:srgbClr val="FFFFFF"/>
                </a:solidFill>
                <a:latin typeface="Sniglet"/>
                <a:ea typeface="Sniglet"/>
                <a:cs typeface="Sniglet"/>
                <a:sym typeface="Sniglet"/>
              </a:rPr>
              <a:t>.</a:t>
            </a:r>
            <a:endParaRPr lang="en-US" sz="1200" dirty="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endParaRPr lang="en-US" sz="1200" dirty="0" smtClean="0">
              <a:solidFill>
                <a:srgbClr val="FFFFFF"/>
              </a:solidFill>
              <a:latin typeface="Sniglet"/>
              <a:ea typeface="Sniglet"/>
              <a:cs typeface="Sniglet"/>
              <a:sym typeface="Sniglet"/>
            </a:endParaRPr>
          </a:p>
          <a:p>
            <a:pPr marL="0" lvl="0" indent="-69850" rtl="0">
              <a:spcBef>
                <a:spcPts val="600"/>
              </a:spcBef>
              <a:buClr>
                <a:schemeClr val="dk1"/>
              </a:buClr>
              <a:buSzPts val="1100"/>
              <a:buFont typeface="Arial"/>
              <a:buNone/>
            </a:pPr>
            <a:r>
              <a:rPr lang="en-US" sz="1200" dirty="0" smtClean="0">
                <a:solidFill>
                  <a:srgbClr val="FFFFFF"/>
                </a:solidFill>
                <a:latin typeface="Sniglet"/>
                <a:ea typeface="Sniglet"/>
                <a:cs typeface="Sniglet"/>
                <a:sym typeface="Sniglet"/>
              </a:rPr>
              <a:t>This law makes weather modification, geoengineering, ionospheric heating, and spraying chemicals (like defoliants) illegal only if the </a:t>
            </a:r>
            <a:r>
              <a:rPr lang="en-US" sz="1200" u="sng" dirty="0" smtClean="0">
                <a:solidFill>
                  <a:srgbClr val="FFFFFF"/>
                </a:solidFill>
                <a:latin typeface="Sniglet"/>
                <a:ea typeface="Sniglet"/>
                <a:cs typeface="Sniglet"/>
                <a:sym typeface="Sniglet"/>
              </a:rPr>
              <a:t>intent</a:t>
            </a:r>
            <a:r>
              <a:rPr lang="en-US" sz="1200" dirty="0" smtClean="0">
                <a:solidFill>
                  <a:srgbClr val="FFFFFF"/>
                </a:solidFill>
                <a:latin typeface="Sniglet"/>
                <a:ea typeface="Sniglet"/>
                <a:cs typeface="Sniglet"/>
                <a:sym typeface="Sniglet"/>
              </a:rPr>
              <a:t> is hostile. </a:t>
            </a:r>
            <a:endParaRPr lang="en" sz="1200" dirty="0">
              <a:solidFill>
                <a:srgbClr val="FFFFFF"/>
              </a:solidFill>
              <a:latin typeface="Sniglet"/>
              <a:ea typeface="Sniglet"/>
              <a:cs typeface="Sniglet"/>
              <a:sym typeface="Sniglet"/>
            </a:endParaRPr>
          </a:p>
        </p:txBody>
      </p:sp>
      <p:sp>
        <p:nvSpPr>
          <p:cNvPr id="56" name="Shape 56"/>
          <p:cNvSpPr txBox="1"/>
          <p:nvPr/>
        </p:nvSpPr>
        <p:spPr>
          <a:xfrm>
            <a:off x="4729082" y="1730550"/>
            <a:ext cx="3579600" cy="2207100"/>
          </a:xfrm>
          <a:prstGeom prst="rect">
            <a:avLst/>
          </a:prstGeom>
          <a:noFill/>
          <a:ln>
            <a:noFill/>
          </a:ln>
        </p:spPr>
        <p:txBody>
          <a:bodyPr wrap="square" lIns="91425" tIns="91425" rIns="91425" bIns="91425" anchor="t" anchorCtr="0">
            <a:noAutofit/>
          </a:bodyPr>
          <a:lstStyle/>
          <a:p>
            <a:pPr marL="0" lvl="0" indent="0" rtl="0">
              <a:spcBef>
                <a:spcPts val="600"/>
              </a:spcBef>
              <a:buNone/>
            </a:pPr>
            <a:r>
              <a:rPr lang="en" sz="1200" dirty="0" smtClean="0">
                <a:solidFill>
                  <a:srgbClr val="FFFFFF"/>
                </a:solidFill>
                <a:latin typeface="Sniglet"/>
                <a:ea typeface="Sniglet"/>
                <a:cs typeface="Sniglet"/>
                <a:sym typeface="Sniglet"/>
              </a:rPr>
              <a:t>WEATHER WARFARE IS UNDETECTABLE</a:t>
            </a:r>
            <a:endParaRPr lang="en" sz="1200" dirty="0">
              <a:solidFill>
                <a:srgbClr val="FFFFFF"/>
              </a:solidFill>
              <a:latin typeface="Sniglet"/>
              <a:ea typeface="Sniglet"/>
              <a:cs typeface="Sniglet"/>
              <a:sym typeface="Sniglet"/>
            </a:endParaRPr>
          </a:p>
          <a:p>
            <a:pPr marL="0" lvl="0" indent="0" rtl="0">
              <a:spcBef>
                <a:spcPts val="600"/>
              </a:spcBef>
              <a:buNone/>
            </a:pPr>
            <a:r>
              <a:rPr lang="en" sz="1200" dirty="0" smtClean="0">
                <a:solidFill>
                  <a:srgbClr val="FFFFFF"/>
                </a:solidFill>
                <a:latin typeface="Sniglet"/>
                <a:ea typeface="Sniglet"/>
                <a:cs typeface="Sniglet"/>
                <a:sym typeface="Sniglet"/>
              </a:rPr>
              <a:t>When the United States’ CIA became concerened about Russia tampering with American weather in 2015 </a:t>
            </a:r>
            <a:r>
              <a:rPr lang="en" sz="1200" dirty="0" smtClean="0">
                <a:solidFill>
                  <a:srgbClr val="FFFFFF"/>
                </a:solidFill>
                <a:latin typeface="Sniglet"/>
                <a:ea typeface="Sniglet"/>
                <a:cs typeface="Sniglet"/>
                <a:sym typeface="Sniglet"/>
                <a:hlinkClick r:id="rId4"/>
              </a:rPr>
              <a:t>they called Alan Robock</a:t>
            </a:r>
            <a:r>
              <a:rPr lang="en" sz="1200" dirty="0" smtClean="0">
                <a:solidFill>
                  <a:srgbClr val="FFFFFF"/>
                </a:solidFill>
                <a:latin typeface="Sniglet"/>
                <a:ea typeface="Sniglet"/>
                <a:cs typeface="Sniglet"/>
                <a:sym typeface="Sniglet"/>
              </a:rPr>
              <a:t>  and asked ‘would we know?’ He stated that we “probably would.”</a:t>
            </a:r>
          </a:p>
          <a:p>
            <a:pPr marL="0" lvl="0" indent="0" rtl="0">
              <a:spcBef>
                <a:spcPts val="600"/>
              </a:spcBef>
              <a:buNone/>
            </a:pPr>
            <a:endParaRPr lang="en" sz="1200" dirty="0">
              <a:solidFill>
                <a:srgbClr val="FFFFFF"/>
              </a:solidFill>
              <a:latin typeface="Sniglet"/>
              <a:ea typeface="Sniglet"/>
              <a:cs typeface="Sniglet"/>
              <a:sym typeface="Sniglet"/>
            </a:endParaRPr>
          </a:p>
          <a:p>
            <a:pPr marL="0" lvl="0" indent="0" rtl="0">
              <a:spcBef>
                <a:spcPts val="600"/>
              </a:spcBef>
              <a:buNone/>
            </a:pPr>
            <a:r>
              <a:rPr lang="en" sz="1200" dirty="0" smtClean="0">
                <a:solidFill>
                  <a:srgbClr val="FFFFFF"/>
                </a:solidFill>
                <a:latin typeface="Sniglet"/>
                <a:ea typeface="Sniglet"/>
                <a:cs typeface="Sniglet"/>
                <a:sym typeface="Sniglet"/>
              </a:rPr>
              <a:t>Earlier in 2015, Dian Seidel (NOAA) </a:t>
            </a:r>
            <a:r>
              <a:rPr lang="en" sz="1200" dirty="0" smtClean="0">
                <a:solidFill>
                  <a:srgbClr val="FFFFFF"/>
                </a:solidFill>
                <a:latin typeface="Sniglet"/>
                <a:ea typeface="Sniglet"/>
                <a:cs typeface="Sniglet"/>
                <a:sym typeface="Sniglet"/>
                <a:hlinkClick r:id="rId5"/>
              </a:rPr>
              <a:t>definitively stated</a:t>
            </a:r>
            <a:r>
              <a:rPr lang="en" sz="1200" dirty="0" smtClean="0">
                <a:solidFill>
                  <a:srgbClr val="FFFFFF"/>
                </a:solidFill>
                <a:latin typeface="Sniglet"/>
                <a:ea typeface="Sniglet"/>
                <a:cs typeface="Sniglet"/>
                <a:sym typeface="Sniglet"/>
              </a:rPr>
              <a:t> that we cannot tell the difference between natural and man-made clouds. </a:t>
            </a:r>
            <a:br>
              <a:rPr lang="en" sz="1200" dirty="0" smtClean="0">
                <a:solidFill>
                  <a:srgbClr val="FFFFFF"/>
                </a:solidFill>
                <a:latin typeface="Sniglet"/>
                <a:ea typeface="Sniglet"/>
                <a:cs typeface="Sniglet"/>
                <a:sym typeface="Sniglet"/>
              </a:rPr>
            </a:br>
            <a:r>
              <a:rPr lang="en" sz="800" dirty="0" smtClean="0">
                <a:solidFill>
                  <a:srgbClr val="FFFFFF"/>
                </a:solidFill>
                <a:latin typeface="Sniglet"/>
                <a:ea typeface="Sniglet"/>
                <a:cs typeface="Sniglet"/>
                <a:sym typeface="Sniglet"/>
              </a:rPr>
              <a:t>(20</a:t>
            </a:r>
            <a:r>
              <a:rPr lang="en" sz="800" baseline="30000" dirty="0" smtClean="0">
                <a:solidFill>
                  <a:srgbClr val="FFFFFF"/>
                </a:solidFill>
                <a:latin typeface="Sniglet"/>
                <a:ea typeface="Sniglet"/>
                <a:cs typeface="Sniglet"/>
                <a:sym typeface="Sniglet"/>
              </a:rPr>
              <a:t>th</a:t>
            </a:r>
            <a:r>
              <a:rPr lang="en" sz="800" dirty="0" smtClean="0">
                <a:solidFill>
                  <a:srgbClr val="FFFFFF"/>
                </a:solidFill>
                <a:latin typeface="Sniglet"/>
                <a:ea typeface="Sniglet"/>
                <a:cs typeface="Sniglet"/>
                <a:sym typeface="Sniglet"/>
              </a:rPr>
              <a:t> Conference on Planned and Inadvertent Weather Modification)</a:t>
            </a:r>
            <a:endParaRPr lang="en" sz="800" dirty="0">
              <a:solidFill>
                <a:srgbClr val="FFFFFF"/>
              </a:solidFill>
              <a:latin typeface="Sniglet"/>
              <a:ea typeface="Sniglet"/>
              <a:cs typeface="Sniglet"/>
              <a:sym typeface="Sniglet"/>
            </a:endParaRPr>
          </a:p>
        </p:txBody>
      </p:sp>
      <p:sp>
        <p:nvSpPr>
          <p:cNvPr id="57" name="Shape 57"/>
          <p:cNvSpPr txBox="1"/>
          <p:nvPr/>
        </p:nvSpPr>
        <p:spPr>
          <a:xfrm>
            <a:off x="835275" y="3982125"/>
            <a:ext cx="7473300" cy="826500"/>
          </a:xfrm>
          <a:prstGeom prst="rect">
            <a:avLst/>
          </a:prstGeom>
          <a:noFill/>
          <a:ln>
            <a:noFill/>
          </a:ln>
        </p:spPr>
        <p:txBody>
          <a:bodyPr wrap="square" lIns="91425" tIns="91425" rIns="91425" bIns="91425" anchor="t" anchorCtr="0">
            <a:noAutofit/>
          </a:bodyPr>
          <a:lstStyle/>
          <a:p>
            <a:pPr lvl="0">
              <a:spcBef>
                <a:spcPts val="1000"/>
              </a:spcBef>
              <a:spcAft>
                <a:spcPts val="1000"/>
              </a:spcAft>
            </a:pPr>
            <a:r>
              <a:rPr lang="en" sz="2000" dirty="0" smtClean="0">
                <a:solidFill>
                  <a:srgbClr val="FFFFFF"/>
                </a:solidFill>
                <a:latin typeface="Sniglet"/>
                <a:ea typeface="Sniglet"/>
                <a:cs typeface="Sniglet"/>
                <a:sym typeface="Sniglet"/>
              </a:rPr>
              <a:t>We demand transparency and accountability from the Rainmakers, Climate Changers, and </a:t>
            </a:r>
            <a:r>
              <a:rPr lang="en" sz="2000" dirty="0" smtClean="0">
                <a:solidFill>
                  <a:srgbClr val="FF0000"/>
                </a:solidFill>
                <a:latin typeface="Sniglet"/>
                <a:ea typeface="Sniglet"/>
                <a:cs typeface="Sniglet"/>
                <a:sym typeface="Sniglet"/>
              </a:rPr>
              <a:t>Weather Warriors</a:t>
            </a:r>
            <a:r>
              <a:rPr lang="en" sz="2000" dirty="0" smtClean="0">
                <a:solidFill>
                  <a:srgbClr val="FFFFFF"/>
                </a:solidFill>
                <a:latin typeface="Sniglet"/>
                <a:ea typeface="Sniglet"/>
                <a:cs typeface="Sniglet"/>
                <a:sym typeface="Sniglet"/>
              </a:rPr>
              <a:t>.</a:t>
            </a:r>
            <a:endParaRPr sz="2000" dirty="0">
              <a:solidFill>
                <a:srgbClr val="FFFFFF"/>
              </a:solidFill>
              <a:latin typeface="Sniglet"/>
              <a:ea typeface="Sniglet"/>
              <a:cs typeface="Sniglet"/>
              <a:sym typeface="Sniglet"/>
            </a:endParaRPr>
          </a:p>
          <a:p>
            <a:pPr marL="0" lvl="0" indent="0" rtl="0">
              <a:spcBef>
                <a:spcPts val="1000"/>
              </a:spcBef>
              <a:spcAft>
                <a:spcPts val="1000"/>
              </a:spcAft>
              <a:buNone/>
            </a:pPr>
            <a:endParaRPr sz="2000" dirty="0">
              <a:solidFill>
                <a:srgbClr val="FFFFFF"/>
              </a:solidFill>
              <a:latin typeface="Sniglet"/>
              <a:ea typeface="Sniglet"/>
              <a:cs typeface="Sniglet"/>
              <a:sym typeface="Snigle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US" dirty="0" smtClean="0"/>
              <a:t>L</a:t>
            </a:r>
            <a:r>
              <a:rPr lang="en" dirty="0" smtClean="0"/>
              <a:t>ive Streaming Atmospheric Data</a:t>
            </a:r>
            <a:endParaRPr lang="en" dirty="0"/>
          </a:p>
        </p:txBody>
      </p:sp>
      <p:graphicFrame>
        <p:nvGraphicFramePr>
          <p:cNvPr id="155" name="Shape 155"/>
          <p:cNvGraphicFramePr/>
          <p:nvPr>
            <p:extLst>
              <p:ext uri="{D42A27DB-BD31-4B8C-83A1-F6EECF244321}">
                <p14:modId xmlns:p14="http://schemas.microsoft.com/office/powerpoint/2010/main" val="2134184956"/>
              </p:ext>
            </p:extLst>
          </p:nvPr>
        </p:nvGraphicFramePr>
        <p:xfrm>
          <a:off x="1078350" y="1640681"/>
          <a:ext cx="6987300" cy="3002100"/>
        </p:xfrm>
        <a:graphic>
          <a:graphicData uri="http://schemas.openxmlformats.org/drawingml/2006/table">
            <a:tbl>
              <a:tblPr>
                <a:noFill/>
                <a:tableStyleId>{FE39BA89-A215-4C53-9E18-16968A325DDB}</a:tableStyleId>
              </a:tblPr>
              <a:tblGrid>
                <a:gridCol w="1746825"/>
                <a:gridCol w="1746825"/>
                <a:gridCol w="1746825"/>
                <a:gridCol w="1746825"/>
              </a:tblGrid>
              <a:tr h="750525">
                <a:tc>
                  <a:txBody>
                    <a:bodyPr/>
                    <a:lstStyle/>
                    <a:p>
                      <a:pPr marL="0" lvl="0" indent="0">
                        <a:spcBef>
                          <a:spcPts val="0"/>
                        </a:spcBef>
                        <a:buNone/>
                      </a:pPr>
                      <a:endParaRPr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Records</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Uptime</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Rating</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r h="750525">
                <a:tc>
                  <a:txBody>
                    <a:bodyPr/>
                    <a:lstStyle/>
                    <a:p>
                      <a:pPr marL="0" lvl="0" indent="0" algn="r">
                        <a:spcBef>
                          <a:spcPts val="0"/>
                        </a:spcBef>
                        <a:buNone/>
                      </a:pPr>
                      <a:r>
                        <a:rPr lang="en" sz="1800" dirty="0" smtClean="0">
                          <a:solidFill>
                            <a:srgbClr val="FFFFFF"/>
                          </a:solidFill>
                          <a:latin typeface="Sniglet"/>
                          <a:ea typeface="Sniglet"/>
                          <a:cs typeface="Sniglet"/>
                          <a:sym typeface="Sniglet"/>
                        </a:rPr>
                        <a:t>Rain Samples</a:t>
                      </a:r>
                      <a:endParaRPr lang="en"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1,089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85%</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99%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solidFill>
                      <a:srgbClr val="FFFFFF">
                        <a:alpha val="11150"/>
                      </a:srgbClr>
                    </a:solidFill>
                  </a:tcPr>
                </a:tc>
              </a:tr>
              <a:tr h="750525">
                <a:tc>
                  <a:txBody>
                    <a:bodyPr/>
                    <a:lstStyle/>
                    <a:p>
                      <a:pPr marL="0" lvl="0" indent="0" algn="r">
                        <a:spcBef>
                          <a:spcPts val="0"/>
                        </a:spcBef>
                        <a:buNone/>
                      </a:pPr>
                      <a:r>
                        <a:rPr lang="en" sz="1800" dirty="0" smtClean="0">
                          <a:solidFill>
                            <a:srgbClr val="FFFFFF"/>
                          </a:solidFill>
                          <a:latin typeface="Sniglet"/>
                          <a:ea typeface="Sniglet"/>
                          <a:cs typeface="Sniglet"/>
                          <a:sym typeface="Sniglet"/>
                        </a:rPr>
                        <a:t>All Sky Camera</a:t>
                      </a:r>
                      <a:endParaRPr lang="en" sz="18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32,420 hours</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100%</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c>
                  <a:txBody>
                    <a:bodyPr/>
                    <a:lstStyle/>
                    <a:p>
                      <a:pPr marL="0" lvl="0" indent="0" algn="ctr">
                        <a:spcBef>
                          <a:spcPts val="0"/>
                        </a:spcBef>
                        <a:buNone/>
                      </a:pPr>
                      <a:r>
                        <a:rPr lang="en" sz="1800" dirty="0" smtClean="0">
                          <a:solidFill>
                            <a:srgbClr val="FFFFFF"/>
                          </a:solidFill>
                          <a:latin typeface="Sniglet"/>
                          <a:ea typeface="Sniglet"/>
                          <a:cs typeface="Sniglet"/>
                          <a:sym typeface="Sniglet"/>
                        </a:rPr>
                        <a:t>100%</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19050" cap="flat" cmpd="sng">
                      <a:solidFill>
                        <a:srgbClr val="FFFFFF"/>
                      </a:solidFill>
                      <a:prstDash val="solid"/>
                      <a:round/>
                      <a:headEnd type="none" w="med" len="med"/>
                      <a:tailEnd type="none" w="med" len="med"/>
                    </a:lnB>
                  </a:tcPr>
                </a:tc>
              </a:tr>
              <a:tr h="750525">
                <a:tc>
                  <a:txBody>
                    <a:bodyPr/>
                    <a:lstStyle/>
                    <a:p>
                      <a:pPr marL="0" lvl="0" indent="0" algn="r" rtl="0">
                        <a:spcBef>
                          <a:spcPts val="0"/>
                        </a:spcBef>
                        <a:buNone/>
                      </a:pPr>
                      <a:r>
                        <a:rPr lang="en" sz="1600" dirty="0" smtClean="0">
                          <a:solidFill>
                            <a:srgbClr val="FFFFFF"/>
                          </a:solidFill>
                          <a:latin typeface="Sniglet"/>
                          <a:ea typeface="Sniglet"/>
                          <a:cs typeface="Sniglet"/>
                          <a:sym typeface="Sniglet"/>
                        </a:rPr>
                        <a:t>Aerosol Samples</a:t>
                      </a:r>
                      <a:endParaRPr lang="en" sz="1600" dirty="0">
                        <a:solidFill>
                          <a:srgbClr val="FFFFFF"/>
                        </a:solidFill>
                        <a:latin typeface="Sniglet"/>
                        <a:ea typeface="Sniglet"/>
                        <a:cs typeface="Sniglet"/>
                        <a:sym typeface="Sniglet"/>
                      </a:endParaRPr>
                    </a:p>
                  </a:txBody>
                  <a:tcPr marL="91425" marR="91425" marT="68575" marB="68575" anchor="ctr">
                    <a:lnL w="7620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23.589</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72%</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1905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c>
                  <a:txBody>
                    <a:bodyPr/>
                    <a:lstStyle/>
                    <a:p>
                      <a:pPr marL="0" lvl="0" indent="0" algn="ctr" rtl="0">
                        <a:spcBef>
                          <a:spcPts val="0"/>
                        </a:spcBef>
                        <a:buNone/>
                      </a:pPr>
                      <a:r>
                        <a:rPr lang="en" sz="1800" dirty="0" smtClean="0">
                          <a:solidFill>
                            <a:srgbClr val="FFFFFF"/>
                          </a:solidFill>
                          <a:latin typeface="Sniglet"/>
                          <a:ea typeface="Sniglet"/>
                          <a:cs typeface="Sniglet"/>
                          <a:sym typeface="Sniglet"/>
                        </a:rPr>
                        <a:t>85%</a:t>
                      </a:r>
                      <a:endParaRPr lang="en" sz="1800" dirty="0">
                        <a:solidFill>
                          <a:srgbClr val="FFFFFF"/>
                        </a:solidFill>
                        <a:latin typeface="Sniglet"/>
                        <a:ea typeface="Sniglet"/>
                        <a:cs typeface="Sniglet"/>
                        <a:sym typeface="Sniglet"/>
                      </a:endParaRPr>
                    </a:p>
                  </a:txBody>
                  <a:tcPr marL="91425" marR="91425" marT="68575" marB="68575" anchor="ctr">
                    <a:lnL w="19050" cap="flat" cmpd="sng">
                      <a:solidFill>
                        <a:srgbClr val="FFFFFF"/>
                      </a:solidFill>
                      <a:prstDash val="solid"/>
                      <a:round/>
                      <a:headEnd type="none" w="med" len="med"/>
                      <a:tailEnd type="none" w="med" len="med"/>
                    </a:lnL>
                    <a:lnR w="76200" cap="flat" cmpd="sng">
                      <a:solidFill>
                        <a:srgbClr val="FFFFFF"/>
                      </a:solidFill>
                      <a:prstDash val="solid"/>
                      <a:round/>
                      <a:headEnd type="none" w="med" len="med"/>
                      <a:tailEnd type="none" w="med" len="med"/>
                    </a:lnR>
                    <a:lnT w="19050"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solidFill>
                      <a:srgbClr val="FFFFFF">
                        <a:alpha val="11150"/>
                      </a:srgbClr>
                    </a:solidFill>
                  </a:tcPr>
                </a:tc>
              </a:tr>
            </a:tbl>
          </a:graphicData>
        </a:graphic>
      </p:graphicFrame>
      <p:sp>
        <p:nvSpPr>
          <p:cNvPr id="156" name="Shape 156"/>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57" name="Shape 157"/>
          <p:cNvSpPr/>
          <p:nvPr/>
        </p:nvSpPr>
        <p:spPr>
          <a:xfrm>
            <a:off x="4337475" y="537593"/>
            <a:ext cx="397258" cy="292507"/>
          </a:xfrm>
          <a:custGeom>
            <a:avLst/>
            <a:gdLst/>
            <a:ahLst/>
            <a:cxnLst/>
            <a:rect l="0" t="0" r="0" b="0"/>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845820" y="1437749"/>
            <a:ext cx="7452360" cy="355014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11150"/>
            </a:srgbClr>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3" name="Shape 163"/>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Real-time Sensor </a:t>
            </a:r>
            <a:r>
              <a:rPr lang="en" dirty="0" smtClean="0">
                <a:hlinkClick r:id="rId3"/>
              </a:rPr>
              <a:t>Map</a:t>
            </a:r>
            <a:endParaRPr lang="en" dirty="0"/>
          </a:p>
        </p:txBody>
      </p:sp>
      <p:sp>
        <p:nvSpPr>
          <p:cNvPr id="164" name="Shape 164"/>
          <p:cNvSpPr/>
          <p:nvPr/>
        </p:nvSpPr>
        <p:spPr>
          <a:xfrm>
            <a:off x="1905001" y="2393675"/>
            <a:ext cx="1018774" cy="202500"/>
          </a:xfrm>
          <a:prstGeom prst="wedgeRectCallout">
            <a:avLst>
              <a:gd name="adj1" fmla="val -21428"/>
              <a:gd name="adj2" fmla="val 84287"/>
            </a:avLst>
          </a:prstGeom>
          <a:solidFill>
            <a:srgbClr val="000000">
              <a:alpha val="32690"/>
            </a:srgbClr>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800" dirty="0" smtClean="0">
                <a:solidFill>
                  <a:srgbClr val="FFFFFF"/>
                </a:solidFill>
                <a:latin typeface="Sniglet"/>
                <a:ea typeface="Sniglet"/>
                <a:cs typeface="Sniglet"/>
                <a:sym typeface="Sniglet"/>
              </a:rPr>
              <a:t>ClimateViewer #1</a:t>
            </a:r>
            <a:endParaRPr lang="en" sz="800" dirty="0">
              <a:solidFill>
                <a:srgbClr val="FFFFFF"/>
              </a:solidFill>
              <a:latin typeface="Sniglet"/>
              <a:ea typeface="Sniglet"/>
              <a:cs typeface="Sniglet"/>
              <a:sym typeface="Sniglet"/>
            </a:endParaRPr>
          </a:p>
        </p:txBody>
      </p:sp>
      <p:sp>
        <p:nvSpPr>
          <p:cNvPr id="165" name="Shape 165"/>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66" name="Shape 166"/>
          <p:cNvSpPr/>
          <p:nvPr/>
        </p:nvSpPr>
        <p:spPr>
          <a:xfrm>
            <a:off x="4328692" y="500639"/>
            <a:ext cx="414830" cy="366421"/>
          </a:xfrm>
          <a:custGeom>
            <a:avLst/>
            <a:gdLst/>
            <a:ahLst/>
            <a:cxnLst/>
            <a:rect l="0" t="0" r="0" b="0"/>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67" name="Shape 167"/>
          <p:cNvSpPr/>
          <p:nvPr/>
        </p:nvSpPr>
        <p:spPr>
          <a:xfrm>
            <a:off x="1440650" y="248790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68" name="Shape 168"/>
          <p:cNvSpPr/>
          <p:nvPr/>
        </p:nvSpPr>
        <p:spPr>
          <a:xfrm>
            <a:off x="2923775" y="395367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69" name="Shape 169"/>
          <p:cNvSpPr/>
          <p:nvPr/>
        </p:nvSpPr>
        <p:spPr>
          <a:xfrm>
            <a:off x="4545750" y="416392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70" name="Shape 170"/>
          <p:cNvSpPr/>
          <p:nvPr/>
        </p:nvSpPr>
        <p:spPr>
          <a:xfrm>
            <a:off x="3905500" y="2360750"/>
            <a:ext cx="167700" cy="167700"/>
          </a:xfrm>
          <a:prstGeom prst="mathMultiply">
            <a:avLst>
              <a:gd name="adj1" fmla="val 23520"/>
            </a:avLst>
          </a:prstGeom>
          <a:solidFill>
            <a:srgbClr val="FFFF00"/>
          </a:solidFill>
          <a:ln>
            <a:noFill/>
          </a:ln>
        </p:spPr>
        <p:txBody>
          <a:bodyPr wrap="square" lIns="91425" tIns="91425" rIns="91425" bIns="91425" anchor="ctr" anchorCtr="0">
            <a:noAutofit/>
          </a:bodyPr>
          <a:lstStyle/>
          <a:p>
            <a:pPr marL="0" lvl="0" indent="0">
              <a:spcBef>
                <a:spcPts val="0"/>
              </a:spcBef>
              <a:buNone/>
            </a:pPr>
            <a:endParaRPr>
              <a:solidFill>
                <a:srgbClr val="FF0000"/>
              </a:solidFill>
            </a:endParaRPr>
          </a:p>
        </p:txBody>
      </p:sp>
      <p:sp>
        <p:nvSpPr>
          <p:cNvPr id="171" name="Shape 171"/>
          <p:cNvSpPr/>
          <p:nvPr/>
        </p:nvSpPr>
        <p:spPr>
          <a:xfrm>
            <a:off x="6453175" y="2767725"/>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172" name="Shape 172"/>
          <p:cNvSpPr/>
          <p:nvPr/>
        </p:nvSpPr>
        <p:spPr>
          <a:xfrm>
            <a:off x="7201500" y="4291325"/>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69"/>
          <p:cNvSpPr/>
          <p:nvPr/>
        </p:nvSpPr>
        <p:spPr>
          <a:xfrm>
            <a:off x="4702470" y="276357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4" name="Shape 169"/>
          <p:cNvSpPr/>
          <p:nvPr/>
        </p:nvSpPr>
        <p:spPr>
          <a:xfrm>
            <a:off x="1559270" y="188595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169"/>
          <p:cNvSpPr/>
          <p:nvPr/>
        </p:nvSpPr>
        <p:spPr>
          <a:xfrm>
            <a:off x="5257800" y="293127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6" name="Shape 169"/>
          <p:cNvSpPr/>
          <p:nvPr/>
        </p:nvSpPr>
        <p:spPr>
          <a:xfrm>
            <a:off x="6620875" y="180210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169"/>
          <p:cNvSpPr/>
          <p:nvPr/>
        </p:nvSpPr>
        <p:spPr>
          <a:xfrm>
            <a:off x="5791200" y="2440415"/>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18" name="Shape 172"/>
          <p:cNvSpPr/>
          <p:nvPr/>
        </p:nvSpPr>
        <p:spPr>
          <a:xfrm>
            <a:off x="5958900" y="276357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19" name="Shape 172"/>
          <p:cNvSpPr/>
          <p:nvPr/>
        </p:nvSpPr>
        <p:spPr>
          <a:xfrm>
            <a:off x="5029200" y="1719545"/>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0" name="Shape 172"/>
          <p:cNvSpPr/>
          <p:nvPr/>
        </p:nvSpPr>
        <p:spPr>
          <a:xfrm>
            <a:off x="2414388" y="333375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1" name="Shape 172"/>
          <p:cNvSpPr/>
          <p:nvPr/>
        </p:nvSpPr>
        <p:spPr>
          <a:xfrm>
            <a:off x="3200400" y="1718250"/>
            <a:ext cx="167700" cy="167700"/>
          </a:xfrm>
          <a:prstGeom prst="mathMultiply">
            <a:avLst>
              <a:gd name="adj1" fmla="val 23520"/>
            </a:avLst>
          </a:prstGeom>
          <a:solidFill>
            <a:srgbClr val="FFC000"/>
          </a:solidFill>
          <a:ln>
            <a:noFill/>
          </a:ln>
        </p:spPr>
        <p:txBody>
          <a:bodyPr wrap="square" lIns="91425" tIns="91425" rIns="91425" bIns="91425" anchor="ctr" anchorCtr="0">
            <a:noAutofit/>
          </a:bodyPr>
          <a:lstStyle/>
          <a:p>
            <a:pPr marL="0" lvl="0" indent="0">
              <a:spcBef>
                <a:spcPts val="0"/>
              </a:spcBef>
              <a:buNone/>
            </a:pPr>
            <a:endParaRPr/>
          </a:p>
        </p:txBody>
      </p:sp>
      <p:sp>
        <p:nvSpPr>
          <p:cNvPr id="22" name="Shape 168"/>
          <p:cNvSpPr/>
          <p:nvPr/>
        </p:nvSpPr>
        <p:spPr>
          <a:xfrm>
            <a:off x="2495963" y="4781550"/>
            <a:ext cx="167700" cy="167700"/>
          </a:xfrm>
          <a:prstGeom prst="mathMultiply">
            <a:avLst>
              <a:gd name="adj1" fmla="val 23520"/>
            </a:avLst>
          </a:prstGeom>
          <a:solidFill>
            <a:srgbClr val="00B050"/>
          </a:solidFill>
          <a:ln>
            <a:noFill/>
          </a:ln>
        </p:spPr>
        <p:txBody>
          <a:bodyPr wrap="square" lIns="91425" tIns="91425" rIns="91425" bIns="91425" anchor="ctr" anchorCtr="0">
            <a:noAutofit/>
          </a:bodyPr>
          <a:lstStyle/>
          <a:p>
            <a:pPr marL="0" lvl="0" indent="0">
              <a:spcBef>
                <a:spcPts val="0"/>
              </a:spcBef>
              <a:buNone/>
            </a:pPr>
            <a:endParaRPr/>
          </a:p>
        </p:txBody>
      </p:sp>
      <p:sp>
        <p:nvSpPr>
          <p:cNvPr id="23" name="Shape 171"/>
          <p:cNvSpPr/>
          <p:nvPr/>
        </p:nvSpPr>
        <p:spPr>
          <a:xfrm>
            <a:off x="2414388" y="3879140"/>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171"/>
          <p:cNvSpPr/>
          <p:nvPr/>
        </p:nvSpPr>
        <p:spPr>
          <a:xfrm>
            <a:off x="1356800" y="1728860"/>
            <a:ext cx="167700" cy="167700"/>
          </a:xfrm>
          <a:prstGeom prst="mathMultiply">
            <a:avLst>
              <a:gd name="adj1" fmla="val 23520"/>
            </a:avLst>
          </a:pr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ClimateViewer Sensor Network Benefits</a:t>
            </a:r>
            <a:endParaRPr lang="en" dirty="0"/>
          </a:p>
        </p:txBody>
      </p:sp>
      <p:sp>
        <p:nvSpPr>
          <p:cNvPr id="83" name="Shape 83"/>
          <p:cNvSpPr txBox="1">
            <a:spLocks noGrp="1"/>
          </p:cNvSpPr>
          <p:nvPr>
            <p:ph type="body" idx="1"/>
          </p:nvPr>
        </p:nvSpPr>
        <p:spPr>
          <a:xfrm>
            <a:off x="457200" y="1563400"/>
            <a:ext cx="8229600" cy="2503200"/>
          </a:xfrm>
          <a:prstGeom prst="rect">
            <a:avLst/>
          </a:prstGeom>
        </p:spPr>
        <p:txBody>
          <a:bodyPr wrap="square" lIns="91425" tIns="91425" rIns="91425" bIns="91425" anchor="t" anchorCtr="0">
            <a:noAutofit/>
          </a:bodyPr>
          <a:lstStyle/>
          <a:p>
            <a:pPr marL="457200" lvl="0" indent="-355600" rtl="0">
              <a:spcBef>
                <a:spcPts val="0"/>
              </a:spcBef>
              <a:spcAft>
                <a:spcPts val="0"/>
              </a:spcAft>
              <a:buSzPts val="2000"/>
              <a:buChar char="✘"/>
            </a:pPr>
            <a:r>
              <a:rPr lang="en" dirty="0" smtClean="0"/>
              <a:t>Act as a verification regime in parallel with a sep</a:t>
            </a:r>
            <a:r>
              <a:rPr lang="en-US" dirty="0" smtClean="0"/>
              <a:t>a</a:t>
            </a:r>
            <a:r>
              <a:rPr lang="en" dirty="0" smtClean="0"/>
              <a:t>rate government-backed sensor network.</a:t>
            </a:r>
          </a:p>
          <a:p>
            <a:pPr marL="457200" lvl="0" indent="-355600" rtl="0">
              <a:spcBef>
                <a:spcPts val="0"/>
              </a:spcBef>
              <a:spcAft>
                <a:spcPts val="0"/>
              </a:spcAft>
              <a:buSzPts val="2000"/>
              <a:buChar char="✘"/>
            </a:pPr>
            <a:r>
              <a:rPr lang="en" dirty="0" smtClean="0"/>
              <a:t>Combat censorship of “official” sensor data by creating a dataset with no centralized control. [ Think ClimateGate ]</a:t>
            </a:r>
            <a:endParaRPr lang="en" dirty="0"/>
          </a:p>
          <a:p>
            <a:pPr marL="457200" lvl="0" indent="-355600" rtl="0">
              <a:spcBef>
                <a:spcPts val="0"/>
              </a:spcBef>
              <a:buSzPts val="2000"/>
              <a:buChar char="✘"/>
            </a:pPr>
            <a:r>
              <a:rPr lang="en" dirty="0" smtClean="0"/>
              <a:t>Gather priceless observational data that will improve all atmospheric sciences, let alone, </a:t>
            </a:r>
            <a:r>
              <a:rPr lang="en" dirty="0" smtClean="0">
                <a:solidFill>
                  <a:srgbClr val="FF0000"/>
                </a:solidFill>
              </a:rPr>
              <a:t>catch bad guys</a:t>
            </a:r>
            <a:r>
              <a:rPr lang="en" dirty="0" smtClean="0"/>
              <a:t>.</a:t>
            </a:r>
          </a:p>
          <a:p>
            <a:pPr marL="457200" lvl="0" indent="-355600" rtl="0">
              <a:spcBef>
                <a:spcPts val="0"/>
              </a:spcBef>
              <a:buSzPts val="2000"/>
              <a:buChar char="✘"/>
            </a:pPr>
            <a:r>
              <a:rPr lang="en" dirty="0" smtClean="0"/>
              <a:t>Prevent further loss of life from acts of Terrorism. Help first responders to biological and radioactive aerosols, dirty bombs.</a:t>
            </a:r>
          </a:p>
          <a:p>
            <a:pPr marL="457200" indent="-355600"/>
            <a:r>
              <a:rPr lang="en" u="sng" dirty="0"/>
              <a:t>Accountability</a:t>
            </a:r>
            <a:r>
              <a:rPr lang="en" dirty="0"/>
              <a:t> for environmental, physical, or monetary loss from both legal and clandestine weather </a:t>
            </a:r>
            <a:r>
              <a:rPr lang="en" dirty="0" smtClean="0"/>
              <a:t>modification.</a:t>
            </a:r>
            <a:endParaRPr lang="en" dirty="0"/>
          </a:p>
        </p:txBody>
      </p:sp>
      <p:sp>
        <p:nvSpPr>
          <p:cNvPr id="84" name="Shape 8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85" name="Shape 85"/>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179944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The ENMOD Accountability Act</a:t>
            </a:r>
            <a:br>
              <a:rPr lang="en" dirty="0" smtClean="0"/>
            </a:br>
            <a:r>
              <a:rPr lang="en" dirty="0" smtClean="0">
                <a:solidFill>
                  <a:srgbClr val="FF0000"/>
                </a:solidFill>
              </a:rPr>
              <a:t>HOW IT WORKS</a:t>
            </a:r>
            <a:endParaRPr lang="en" dirty="0">
              <a:solidFill>
                <a:srgbClr val="FF0000"/>
              </a:solidFill>
            </a:endParaRPr>
          </a:p>
        </p:txBody>
      </p:sp>
      <p:sp>
        <p:nvSpPr>
          <p:cNvPr id="204" name="Shape 204"/>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4274710" y="485776"/>
            <a:ext cx="492437" cy="398329"/>
          </a:xfrm>
          <a:custGeom>
            <a:avLst/>
            <a:gdLst/>
            <a:ahLst/>
            <a:cxnLst/>
            <a:rect l="0" t="0" r="0" b="0"/>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979088"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marL="0" lvl="0" indent="0" algn="ctr">
              <a:spcBef>
                <a:spcPts val="0"/>
              </a:spcBef>
              <a:buNone/>
            </a:pPr>
            <a:r>
              <a:rPr lang="en" sz="1800" dirty="0" smtClean="0">
                <a:solidFill>
                  <a:srgbClr val="FFFFFF"/>
                </a:solidFill>
                <a:latin typeface="Sniglet"/>
                <a:ea typeface="Sniglet"/>
                <a:cs typeface="Sniglet"/>
                <a:sym typeface="Sniglet"/>
              </a:rPr>
              <a:t>Require Notice</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Registry</a:t>
            </a:r>
            <a:endParaRPr lang="en" sz="1000" dirty="0">
              <a:solidFill>
                <a:srgbClr val="FF0000"/>
              </a:solidFill>
              <a:latin typeface="Sniglet"/>
              <a:ea typeface="Sniglet"/>
              <a:cs typeface="Sniglet"/>
              <a:sym typeface="Sniglet"/>
            </a:endParaRPr>
          </a:p>
        </p:txBody>
      </p:sp>
      <p:sp>
        <p:nvSpPr>
          <p:cNvPr id="207" name="Shape 207"/>
          <p:cNvSpPr/>
          <p:nvPr/>
        </p:nvSpPr>
        <p:spPr>
          <a:xfrm>
            <a:off x="3730200"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algn="ctr"/>
            <a:r>
              <a:rPr lang="en" sz="1800" dirty="0" smtClean="0">
                <a:solidFill>
                  <a:srgbClr val="FFFFFF"/>
                </a:solidFill>
                <a:latin typeface="Sniglet"/>
                <a:ea typeface="Sniglet"/>
                <a:cs typeface="Sniglet"/>
                <a:sym typeface="Sniglet"/>
              </a:rPr>
              <a:t>Catch Bad Guys</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Sensors</a:t>
            </a:r>
            <a:endParaRPr lang="en" sz="1000" dirty="0">
              <a:solidFill>
                <a:srgbClr val="FF0000"/>
              </a:solidFill>
              <a:latin typeface="Sniglet"/>
              <a:ea typeface="Sniglet"/>
              <a:cs typeface="Sniglet"/>
              <a:sym typeface="Sniglet"/>
            </a:endParaRPr>
          </a:p>
        </p:txBody>
      </p:sp>
      <p:sp>
        <p:nvSpPr>
          <p:cNvPr id="208" name="Shape 208"/>
          <p:cNvSpPr/>
          <p:nvPr/>
        </p:nvSpPr>
        <p:spPr>
          <a:xfrm>
            <a:off x="6481313" y="2065500"/>
            <a:ext cx="1683600" cy="1683600"/>
          </a:xfrm>
          <a:prstGeom prst="ellipse">
            <a:avLst/>
          </a:prstGeom>
          <a:solidFill>
            <a:srgbClr val="FFFFFF">
              <a:alpha val="11150"/>
            </a:srgbClr>
          </a:solid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No Fear</a:t>
            </a:r>
            <a:br>
              <a:rPr lang="en" sz="1800" dirty="0" smtClean="0">
                <a:solidFill>
                  <a:srgbClr val="FFFFFF"/>
                </a:solidFill>
                <a:latin typeface="Sniglet"/>
                <a:ea typeface="Sniglet"/>
                <a:cs typeface="Sniglet"/>
                <a:sym typeface="Sniglet"/>
              </a:rPr>
            </a:br>
            <a:r>
              <a:rPr lang="en" sz="1000" dirty="0" smtClean="0">
                <a:solidFill>
                  <a:srgbClr val="FF0000"/>
                </a:solidFill>
                <a:latin typeface="Sniglet"/>
                <a:ea typeface="Sniglet"/>
                <a:cs typeface="Sniglet"/>
                <a:sym typeface="Sniglet"/>
              </a:rPr>
              <a:t>That’s You!</a:t>
            </a:r>
            <a:endParaRPr lang="en" sz="1000" dirty="0">
              <a:solidFill>
                <a:srgbClr val="FF0000"/>
              </a:solidFill>
              <a:latin typeface="Sniglet"/>
              <a:ea typeface="Sniglet"/>
              <a:cs typeface="Sniglet"/>
              <a:sym typeface="Sniglet"/>
            </a:endParaRPr>
          </a:p>
        </p:txBody>
      </p:sp>
      <p:grpSp>
        <p:nvGrpSpPr>
          <p:cNvPr id="209" name="Shape 209"/>
          <p:cNvGrpSpPr/>
          <p:nvPr/>
        </p:nvGrpSpPr>
        <p:grpSpPr>
          <a:xfrm>
            <a:off x="2189978" y="2764475"/>
            <a:ext cx="1792245" cy="232966"/>
            <a:chOff x="2266178" y="2764475"/>
            <a:chExt cx="1792245" cy="232966"/>
          </a:xfrm>
        </p:grpSpPr>
        <p:sp>
          <p:nvSpPr>
            <p:cNvPr id="210" name="Shape 210"/>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11" name="Shape 211"/>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12" name="Shape 212"/>
          <p:cNvGrpSpPr/>
          <p:nvPr/>
        </p:nvGrpSpPr>
        <p:grpSpPr>
          <a:xfrm>
            <a:off x="5165804" y="2790812"/>
            <a:ext cx="1698054" cy="232966"/>
            <a:chOff x="2266178" y="2764475"/>
            <a:chExt cx="1792245" cy="232966"/>
          </a:xfrm>
        </p:grpSpPr>
        <p:sp>
          <p:nvSpPr>
            <p:cNvPr id="213" name="Shape 213"/>
            <p:cNvSpPr/>
            <p:nvPr/>
          </p:nvSpPr>
          <p:spPr>
            <a:xfrm>
              <a:off x="2266178" y="2855800"/>
              <a:ext cx="1683567"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14" name="Shape 214"/>
            <p:cNvSpPr/>
            <p:nvPr/>
          </p:nvSpPr>
          <p:spPr>
            <a:xfrm>
              <a:off x="3870041" y="2764475"/>
              <a:ext cx="188382" cy="232966"/>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203"/>
          <p:cNvSpPr txBox="1">
            <a:spLocks/>
          </p:cNvSpPr>
          <p:nvPr/>
        </p:nvSpPr>
        <p:spPr>
          <a:xfrm>
            <a:off x="0" y="4019550"/>
            <a:ext cx="9156000" cy="85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r>
              <a:rPr lang="en" dirty="0" smtClean="0"/>
              <a:t>ClimateViewer.com/enmod</a:t>
            </a:r>
            <a:endParaRPr lang="en"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a:t>Let’s review some concepts</a:t>
            </a:r>
          </a:p>
        </p:txBody>
      </p:sp>
      <p:sp>
        <p:nvSpPr>
          <p:cNvPr id="220" name="Shape 220"/>
          <p:cNvSpPr txBox="1">
            <a:spLocks noGrp="1"/>
          </p:cNvSpPr>
          <p:nvPr>
            <p:ph type="body" idx="1"/>
          </p:nvPr>
        </p:nvSpPr>
        <p:spPr>
          <a:xfrm>
            <a:off x="457200"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Weather Warfare </a:t>
            </a:r>
            <a:r>
              <a:rPr lang="en-US" dirty="0" smtClean="0">
                <a:solidFill>
                  <a:srgbClr val="FF0000"/>
                </a:solidFill>
              </a:rPr>
              <a:t>Is Illegal</a:t>
            </a:r>
            <a:endParaRPr lang="en" dirty="0">
              <a:solidFill>
                <a:srgbClr val="FF0000"/>
              </a:solidFill>
            </a:endParaRPr>
          </a:p>
          <a:p>
            <a:pPr lvl="0">
              <a:buNone/>
            </a:pPr>
            <a:r>
              <a:rPr lang="en-US" sz="1200" dirty="0"/>
              <a:t>The Environmental Modification Convention (ENMOD), formally the Convention on the Prohibition of Military or Any Other Hostile Use of Environmental Modification </a:t>
            </a:r>
            <a:r>
              <a:rPr lang="en-US" sz="1200" dirty="0" smtClean="0"/>
              <a:t>Techniques, was signed in 1978.</a:t>
            </a:r>
            <a:endParaRPr lang="en" sz="1200" dirty="0"/>
          </a:p>
        </p:txBody>
      </p:sp>
      <p:sp>
        <p:nvSpPr>
          <p:cNvPr id="221" name="Shape 221"/>
          <p:cNvSpPr txBox="1">
            <a:spLocks noGrp="1"/>
          </p:cNvSpPr>
          <p:nvPr>
            <p:ph type="body" idx="2"/>
          </p:nvPr>
        </p:nvSpPr>
        <p:spPr>
          <a:xfrm>
            <a:off x="3223964"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Geoengineering is Banned</a:t>
            </a:r>
            <a:endParaRPr lang="en" dirty="0">
              <a:solidFill>
                <a:srgbClr val="FF0000"/>
              </a:solidFill>
            </a:endParaRPr>
          </a:p>
          <a:p>
            <a:pPr marL="0" lvl="0" indent="0" rtl="0">
              <a:spcBef>
                <a:spcPts val="0"/>
              </a:spcBef>
              <a:buNone/>
            </a:pPr>
            <a:r>
              <a:rPr lang="en" sz="1200" dirty="0" smtClean="0"/>
              <a:t>The Convention for Biological Diversity placed a moratorium on large scale geoengineering experiments in 2012. The USA did not sign this agreement.</a:t>
            </a:r>
            <a:endParaRPr lang="en" sz="1200" dirty="0"/>
          </a:p>
        </p:txBody>
      </p:sp>
      <p:sp>
        <p:nvSpPr>
          <p:cNvPr id="222" name="Shape 222"/>
          <p:cNvSpPr txBox="1">
            <a:spLocks noGrp="1"/>
          </p:cNvSpPr>
          <p:nvPr>
            <p:ph type="body" idx="3"/>
          </p:nvPr>
        </p:nvSpPr>
        <p:spPr>
          <a:xfrm>
            <a:off x="5990727" y="177165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Bans Do Not Work</a:t>
            </a:r>
            <a:endParaRPr lang="en" dirty="0">
              <a:solidFill>
                <a:srgbClr val="FF0000"/>
              </a:solidFill>
            </a:endParaRPr>
          </a:p>
          <a:p>
            <a:pPr marL="0" lvl="0" indent="0" rtl="0">
              <a:spcBef>
                <a:spcPts val="0"/>
              </a:spcBef>
              <a:buNone/>
            </a:pPr>
            <a:r>
              <a:rPr lang="en" sz="1200" dirty="0" smtClean="0"/>
              <a:t>The only thing that matters is proof. Knowing is half the battle, the rest can usually be settled in court! We have the technology, let’s see the evidence. We need to know that storms are not man-made!</a:t>
            </a:r>
            <a:endParaRPr lang="en" sz="1200" dirty="0"/>
          </a:p>
          <a:p>
            <a:pPr marL="0" lvl="0" indent="0" rtl="0">
              <a:spcBef>
                <a:spcPts val="0"/>
              </a:spcBef>
              <a:buNone/>
            </a:pPr>
            <a:endParaRPr sz="1200" dirty="0"/>
          </a:p>
        </p:txBody>
      </p:sp>
      <p:sp>
        <p:nvSpPr>
          <p:cNvPr id="223" name="Shape 223"/>
          <p:cNvSpPr txBox="1">
            <a:spLocks noGrp="1"/>
          </p:cNvSpPr>
          <p:nvPr>
            <p:ph type="body" idx="1"/>
          </p:nvPr>
        </p:nvSpPr>
        <p:spPr>
          <a:xfrm>
            <a:off x="457200"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48 Hour Public Notice</a:t>
            </a:r>
            <a:endParaRPr lang="en" dirty="0">
              <a:solidFill>
                <a:srgbClr val="FF0000"/>
              </a:solidFill>
            </a:endParaRPr>
          </a:p>
          <a:p>
            <a:pPr marL="0" lvl="0" indent="0" rtl="0">
              <a:spcBef>
                <a:spcPts val="0"/>
              </a:spcBef>
              <a:buNone/>
            </a:pPr>
            <a:r>
              <a:rPr lang="en" sz="1200" dirty="0" smtClean="0"/>
              <a:t>This is a monumental change to disclosure of atmospheric experimentation and will create accountability for </a:t>
            </a:r>
            <a:r>
              <a:rPr lang="en" sz="1200" dirty="0" smtClean="0"/>
              <a:t>weather modification.</a:t>
            </a:r>
            <a:endParaRPr lang="en" sz="1200" dirty="0"/>
          </a:p>
        </p:txBody>
      </p:sp>
      <p:sp>
        <p:nvSpPr>
          <p:cNvPr id="224" name="Shape 224"/>
          <p:cNvSpPr txBox="1">
            <a:spLocks noGrp="1"/>
          </p:cNvSpPr>
          <p:nvPr>
            <p:ph type="body" idx="2"/>
          </p:nvPr>
        </p:nvSpPr>
        <p:spPr>
          <a:xfrm>
            <a:off x="3223964"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ClimateViewer</a:t>
            </a:r>
            <a:r>
              <a:rPr lang="en-US" dirty="0" smtClean="0">
                <a:solidFill>
                  <a:srgbClr val="FF0000"/>
                </a:solidFill>
              </a:rPr>
              <a:t> Sensor Network</a:t>
            </a:r>
            <a:endParaRPr lang="en" dirty="0">
              <a:solidFill>
                <a:srgbClr val="FF0000"/>
              </a:solidFill>
            </a:endParaRPr>
          </a:p>
          <a:p>
            <a:pPr marL="0" lvl="0" indent="0" rtl="0">
              <a:spcBef>
                <a:spcPts val="0"/>
              </a:spcBef>
              <a:buNone/>
            </a:pPr>
            <a:r>
              <a:rPr lang="en" sz="1200" dirty="0" smtClean="0"/>
              <a:t>Combining every publicly available IoT sensor and creating our own specialized local ClimateViewer for your backyard to track flights, boats, watch your sky, and VERIFY who’s controlling your weather!</a:t>
            </a:r>
            <a:endParaRPr lang="en" sz="1200" dirty="0"/>
          </a:p>
        </p:txBody>
      </p:sp>
      <p:sp>
        <p:nvSpPr>
          <p:cNvPr id="225" name="Shape 225"/>
          <p:cNvSpPr txBox="1">
            <a:spLocks noGrp="1"/>
          </p:cNvSpPr>
          <p:nvPr>
            <p:ph type="body" idx="3"/>
          </p:nvPr>
        </p:nvSpPr>
        <p:spPr>
          <a:xfrm>
            <a:off x="5990727" y="3352800"/>
            <a:ext cx="2631900" cy="13050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Amendment to ENMOD</a:t>
            </a:r>
            <a:endParaRPr lang="en" dirty="0">
              <a:solidFill>
                <a:srgbClr val="FF0000"/>
              </a:solidFill>
            </a:endParaRPr>
          </a:p>
          <a:p>
            <a:pPr marL="0" lvl="0" indent="0" rtl="0">
              <a:spcBef>
                <a:spcPts val="0"/>
              </a:spcBef>
              <a:buNone/>
            </a:pPr>
            <a:r>
              <a:rPr lang="en" sz="1200" dirty="0" smtClean="0"/>
              <a:t>The ENMOD Accountability Act is a draft legislation and is intended to be written into law and enforced because it is necessary for the safety of humanity.</a:t>
            </a:r>
            <a:endParaRPr lang="en" sz="1200" dirty="0"/>
          </a:p>
          <a:p>
            <a:pPr marL="0" lvl="0" indent="0" rtl="0">
              <a:spcBef>
                <a:spcPts val="0"/>
              </a:spcBef>
              <a:buNone/>
            </a:pPr>
            <a:endParaRPr sz="1200" dirty="0"/>
          </a:p>
        </p:txBody>
      </p:sp>
      <p:sp>
        <p:nvSpPr>
          <p:cNvPr id="226" name="Shape 226"/>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27" name="Shape 227"/>
          <p:cNvSpPr/>
          <p:nvPr/>
        </p:nvSpPr>
        <p:spPr>
          <a:xfrm>
            <a:off x="4351934" y="510216"/>
            <a:ext cx="375993" cy="347276"/>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524000" y="1399800"/>
            <a:ext cx="6172200" cy="819900"/>
          </a:xfrm>
          <a:prstGeom prst="rect">
            <a:avLst/>
          </a:prstGeom>
        </p:spPr>
        <p:txBody>
          <a:bodyPr wrap="square" lIns="91425" tIns="91425" rIns="91425" bIns="91425" anchor="t" anchorCtr="0">
            <a:noAutofit/>
          </a:bodyPr>
          <a:lstStyle/>
          <a:p>
            <a:pPr marL="0" lvl="0" indent="0">
              <a:spcBef>
                <a:spcPts val="0"/>
              </a:spcBef>
              <a:buNone/>
            </a:pPr>
            <a:r>
              <a:rPr lang="en-US" sz="2000" dirty="0" smtClean="0"/>
              <a:t>“Unless someone like you cares a whole awful lot, nothing is going to get better. It’s not!” – Dr. Seuss, </a:t>
            </a:r>
            <a:r>
              <a:rPr lang="en-US" sz="2000" dirty="0" smtClean="0">
                <a:solidFill>
                  <a:srgbClr val="FF0000"/>
                </a:solidFill>
              </a:rPr>
              <a:t>The Lorax</a:t>
            </a:r>
            <a:endParaRPr lang="en" sz="2000" dirty="0">
              <a:solidFill>
                <a:srgbClr val="FF0000"/>
              </a:solidFill>
            </a:endParaRPr>
          </a:p>
        </p:txBody>
      </p:sp>
    </p:spTree>
    <p:extLst>
      <p:ext uri="{BB962C8B-B14F-4D97-AF65-F5344CB8AC3E}">
        <p14:creationId xmlns:p14="http://schemas.microsoft.com/office/powerpoint/2010/main" val="1023198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ctrTitle" idx="4294967295"/>
          </p:nvPr>
        </p:nvSpPr>
        <p:spPr>
          <a:xfrm>
            <a:off x="1822500" y="1202350"/>
            <a:ext cx="5457000" cy="1159800"/>
          </a:xfrm>
          <a:prstGeom prst="rect">
            <a:avLst/>
          </a:prstGeom>
        </p:spPr>
        <p:txBody>
          <a:bodyPr wrap="square" lIns="91425" tIns="91425" rIns="91425" bIns="91425" anchor="t" anchorCtr="0">
            <a:noAutofit/>
          </a:bodyPr>
          <a:lstStyle/>
          <a:p>
            <a:pPr marL="0" lvl="0" indent="0" rtl="0">
              <a:spcBef>
                <a:spcPts val="0"/>
              </a:spcBef>
              <a:buNone/>
            </a:pPr>
            <a:r>
              <a:rPr lang="en" sz="4800"/>
              <a:t>thanks!</a:t>
            </a:r>
          </a:p>
        </p:txBody>
      </p:sp>
      <p:sp>
        <p:nvSpPr>
          <p:cNvPr id="267" name="Shape 267"/>
          <p:cNvSpPr txBox="1">
            <a:spLocks noGrp="1"/>
          </p:cNvSpPr>
          <p:nvPr>
            <p:ph type="subTitle" idx="4294967295"/>
          </p:nvPr>
        </p:nvSpPr>
        <p:spPr>
          <a:xfrm>
            <a:off x="1275150" y="2376679"/>
            <a:ext cx="6593700" cy="2327100"/>
          </a:xfrm>
          <a:prstGeom prst="rect">
            <a:avLst/>
          </a:prstGeom>
        </p:spPr>
        <p:txBody>
          <a:bodyPr wrap="square" lIns="91425" tIns="91425" rIns="91425" bIns="91425" anchor="t" anchorCtr="0">
            <a:noAutofit/>
          </a:bodyPr>
          <a:lstStyle/>
          <a:p>
            <a:pPr marL="0" lvl="0" indent="0" algn="ctr" rtl="0">
              <a:spcBef>
                <a:spcPts val="0"/>
              </a:spcBef>
              <a:buNone/>
            </a:pPr>
            <a:r>
              <a:rPr lang="en" sz="3600" dirty="0"/>
              <a:t>Any questions?</a:t>
            </a:r>
          </a:p>
          <a:p>
            <a:pPr marL="0" lvl="0" indent="0" algn="ctr" rtl="0">
              <a:spcBef>
                <a:spcPts val="0"/>
              </a:spcBef>
              <a:buNone/>
            </a:pPr>
            <a:endParaRPr dirty="0">
              <a:solidFill>
                <a:schemeClr val="lt1"/>
              </a:solidFill>
            </a:endParaRPr>
          </a:p>
          <a:p>
            <a:pPr marL="0" lvl="0" indent="0" algn="ctr" rtl="0">
              <a:spcBef>
                <a:spcPts val="0"/>
              </a:spcBef>
              <a:buNone/>
            </a:pPr>
            <a:r>
              <a:rPr lang="en" dirty="0">
                <a:solidFill>
                  <a:schemeClr val="lt1"/>
                </a:solidFill>
              </a:rPr>
              <a:t>You can find me </a:t>
            </a:r>
            <a:r>
              <a:rPr lang="en" dirty="0" smtClean="0">
                <a:solidFill>
                  <a:schemeClr val="lt1"/>
                </a:solidFill>
              </a:rPr>
              <a:t>at</a:t>
            </a:r>
          </a:p>
          <a:p>
            <a:pPr lvl="0" algn="ctr">
              <a:spcBef>
                <a:spcPts val="0"/>
              </a:spcBef>
              <a:buNone/>
            </a:pPr>
            <a:r>
              <a:rPr lang="en-US" dirty="0" smtClean="0">
                <a:solidFill>
                  <a:schemeClr val="lt1"/>
                </a:solidFill>
                <a:hlinkClick r:id="rId3"/>
              </a:rPr>
              <a:t>C</a:t>
            </a:r>
            <a:r>
              <a:rPr lang="en" dirty="0" smtClean="0">
                <a:solidFill>
                  <a:schemeClr val="lt1"/>
                </a:solidFill>
                <a:hlinkClick r:id="rId3"/>
              </a:rPr>
              <a:t>limateViewer.com</a:t>
            </a:r>
            <a:r>
              <a:rPr lang="en" dirty="0" smtClean="0">
                <a:solidFill>
                  <a:schemeClr val="lt1"/>
                </a:solidFill>
              </a:rPr>
              <a:t> </a:t>
            </a:r>
            <a:r>
              <a:rPr lang="en-US" dirty="0" smtClean="0"/>
              <a:t>● </a:t>
            </a:r>
            <a:r>
              <a:rPr lang="en-US" dirty="0" smtClean="0">
                <a:hlinkClick r:id="rId4"/>
              </a:rPr>
              <a:t>ClimateViewer.org</a:t>
            </a:r>
            <a:endParaRPr lang="en" dirty="0">
              <a:solidFill>
                <a:schemeClr val="lt1"/>
              </a:solidFill>
            </a:endParaRPr>
          </a:p>
          <a:p>
            <a:pPr marL="0" lvl="0" indent="0" algn="ctr" rtl="0">
              <a:spcBef>
                <a:spcPts val="0"/>
              </a:spcBef>
              <a:buNone/>
            </a:pPr>
            <a:r>
              <a:rPr lang="en" dirty="0" smtClean="0">
                <a:solidFill>
                  <a:schemeClr val="lt1"/>
                </a:solidFill>
                <a:hlinkClick r:id="rId5"/>
              </a:rPr>
              <a:t>WeatherModificationHistory.com</a:t>
            </a:r>
            <a:endParaRPr lang="en" dirty="0">
              <a:solidFill>
                <a:schemeClr val="lt1"/>
              </a:solidFill>
            </a:endParaRPr>
          </a:p>
          <a:p>
            <a:pPr marL="0" lvl="0" indent="0" algn="ctr" rtl="0">
              <a:spcBef>
                <a:spcPts val="0"/>
              </a:spcBef>
              <a:buNone/>
            </a:pPr>
            <a:r>
              <a:rPr lang="en" dirty="0" smtClean="0">
                <a:solidFill>
                  <a:schemeClr val="lt1"/>
                </a:solidFill>
                <a:hlinkClick r:id="rId6"/>
              </a:rPr>
              <a:t>jim@climateviewer.com</a:t>
            </a:r>
            <a:endParaRPr lang="en" dirty="0">
              <a:solidFill>
                <a:schemeClr val="lt1"/>
              </a:solidFill>
            </a:endParaRPr>
          </a:p>
        </p:txBody>
      </p:sp>
      <p:sp>
        <p:nvSpPr>
          <p:cNvPr id="268" name="Shape 268"/>
          <p:cNvSpPr/>
          <p:nvPr/>
        </p:nvSpPr>
        <p:spPr>
          <a:xfrm>
            <a:off x="4207274" y="603475"/>
            <a:ext cx="687464" cy="691590"/>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269" name="Shape 269"/>
          <p:cNvSpPr/>
          <p:nvPr/>
        </p:nvSpPr>
        <p:spPr>
          <a:xfrm>
            <a:off x="3799402" y="20515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73"/>
        <p:cNvGrpSpPr/>
        <p:nvPr/>
      </p:nvGrpSpPr>
      <p:grpSpPr>
        <a:xfrm>
          <a:off x="0" y="0"/>
          <a:ext cx="0" cy="0"/>
          <a:chOff x="0" y="0"/>
          <a:chExt cx="0" cy="0"/>
        </a:xfrm>
      </p:grpSpPr>
      <p:sp>
        <p:nvSpPr>
          <p:cNvPr id="2" name="Rectangle 1"/>
          <p:cNvSpPr/>
          <p:nvPr/>
        </p:nvSpPr>
        <p:spPr>
          <a:xfrm>
            <a:off x="0" y="205610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302"/>
          <p:cNvSpPr/>
          <p:nvPr/>
        </p:nvSpPr>
        <p:spPr>
          <a:xfrm>
            <a:off x="6324600" y="2894300"/>
            <a:ext cx="1981200" cy="1751776"/>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0000"/>
          </a:solidFill>
          <a:ln>
            <a:noFill/>
          </a:ln>
        </p:spPr>
        <p:txBody>
          <a:bodyPr wrap="square" lIns="91425" tIns="91425" rIns="91425" bIns="91425" anchor="ctr" anchorCtr="0">
            <a:noAutofit/>
          </a:bodyPr>
          <a:lstStyle/>
          <a:p>
            <a:pPr marL="0" lvl="0" indent="0">
              <a:spcBef>
                <a:spcPts val="0"/>
              </a:spcBef>
              <a:buNone/>
            </a:pPr>
            <a:endParaRPr/>
          </a:p>
        </p:txBody>
      </p:sp>
      <p:sp>
        <p:nvSpPr>
          <p:cNvPr id="274" name="Shape 274"/>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a:t>Credits</a:t>
            </a:r>
          </a:p>
        </p:txBody>
      </p:sp>
      <p:sp>
        <p:nvSpPr>
          <p:cNvPr id="275" name="Shape 275"/>
          <p:cNvSpPr txBox="1">
            <a:spLocks noGrp="1"/>
          </p:cNvSpPr>
          <p:nvPr>
            <p:ph type="body" idx="1"/>
          </p:nvPr>
        </p:nvSpPr>
        <p:spPr>
          <a:xfrm>
            <a:off x="457200" y="2038350"/>
            <a:ext cx="8229600" cy="2503200"/>
          </a:xfrm>
          <a:prstGeom prst="rect">
            <a:avLst/>
          </a:prstGeom>
        </p:spPr>
        <p:txBody>
          <a:bodyPr wrap="square" lIns="91425" tIns="91425" rIns="91425" bIns="91425" anchor="t" anchorCtr="0">
            <a:noAutofit/>
          </a:bodyPr>
          <a:lstStyle/>
          <a:p>
            <a:pPr lvl="0">
              <a:buNone/>
            </a:pPr>
            <a:r>
              <a:rPr lang="en" sz="1400" dirty="0" smtClean="0">
                <a:solidFill>
                  <a:srgbClr val="FFFFFF"/>
                </a:solidFill>
              </a:rPr>
              <a:t>This presentation created by Jim Lee is free to distribute and is considered Public Domain.  Please share this solution, support my work, and we will see clarity and transparency in the hidden world of climate engineering. </a:t>
            </a:r>
            <a:r>
              <a:rPr lang="en-US" sz="1400" dirty="0">
                <a:hlinkClick r:id="rId4"/>
              </a:rPr>
              <a:t>https://</a:t>
            </a:r>
            <a:r>
              <a:rPr lang="en-US" sz="1400" dirty="0" smtClean="0">
                <a:hlinkClick r:id="rId4"/>
              </a:rPr>
              <a:t>climateviewer.com/geoengineering/</a:t>
            </a:r>
            <a:endParaRPr lang="en" sz="1400" dirty="0" smtClean="0">
              <a:solidFill>
                <a:srgbClr val="FFFFFF"/>
              </a:solidFill>
            </a:endParaRPr>
          </a:p>
          <a:p>
            <a:pPr lvl="0">
              <a:buNone/>
            </a:pPr>
            <a:endParaRPr lang="en" sz="1400" dirty="0"/>
          </a:p>
          <a:p>
            <a:pPr lvl="0">
              <a:buNone/>
            </a:pPr>
            <a:r>
              <a:rPr lang="en" sz="1400" dirty="0" smtClean="0">
                <a:solidFill>
                  <a:srgbClr val="FFFFFF"/>
                </a:solidFill>
              </a:rPr>
              <a:t>This file will be hosted at: </a:t>
            </a:r>
            <a:r>
              <a:rPr lang="en-US" sz="1400" dirty="0">
                <a:hlinkClick r:id="rId5"/>
              </a:rPr>
              <a:t>https://climateviewer.com/enmod</a:t>
            </a:r>
            <a:r>
              <a:rPr lang="en-US" sz="1400" dirty="0" smtClean="0">
                <a:hlinkClick r:id="rId5"/>
              </a:rPr>
              <a:t>/</a:t>
            </a:r>
            <a:r>
              <a:rPr lang="en-US" sz="1400" dirty="0" smtClean="0"/>
              <a:t> </a:t>
            </a:r>
          </a:p>
          <a:p>
            <a:pPr lvl="0">
              <a:buNone/>
            </a:pPr>
            <a:endParaRPr lang="en-US" sz="1400" dirty="0" smtClean="0"/>
          </a:p>
          <a:p>
            <a:pPr lvl="0">
              <a:buNone/>
            </a:pPr>
            <a:r>
              <a:rPr lang="en-US" sz="1400" dirty="0" smtClean="0"/>
              <a:t>Please do not modify this file. If you want to help support my efforts please donate:</a:t>
            </a:r>
            <a:endParaRPr lang="en" sz="1400" dirty="0" smtClean="0">
              <a:solidFill>
                <a:srgbClr val="FFFFFF"/>
              </a:solidFill>
            </a:endParaRPr>
          </a:p>
          <a:p>
            <a:pPr marL="0" lvl="0" indent="0" rtl="0">
              <a:spcBef>
                <a:spcPts val="0"/>
              </a:spcBef>
              <a:buNone/>
            </a:pPr>
            <a:endParaRPr lang="en" sz="1400" dirty="0"/>
          </a:p>
          <a:p>
            <a:pPr marL="285750" indent="-285750"/>
            <a:r>
              <a:rPr lang="en-US" sz="1400" b="1" dirty="0">
                <a:hlinkClick r:id="rId6"/>
              </a:rPr>
              <a:t>https://</a:t>
            </a:r>
            <a:r>
              <a:rPr lang="en-US" sz="1400" b="1" dirty="0" smtClean="0">
                <a:hlinkClick r:id="rId6"/>
              </a:rPr>
              <a:t>www.paypal.me/climateviewer</a:t>
            </a:r>
            <a:r>
              <a:rPr lang="en-US" sz="1400" b="1" dirty="0" smtClean="0"/>
              <a:t> </a:t>
            </a:r>
          </a:p>
          <a:p>
            <a:pPr marL="285750" indent="-285750"/>
            <a:r>
              <a:rPr lang="en-US" sz="1400" b="1" dirty="0">
                <a:hlinkClick r:id="rId7"/>
              </a:rPr>
              <a:t>https://</a:t>
            </a:r>
            <a:r>
              <a:rPr lang="en-US" sz="1400" b="1" dirty="0" smtClean="0">
                <a:hlinkClick r:id="rId7"/>
              </a:rPr>
              <a:t>www.gofundme.com/climateviewer</a:t>
            </a:r>
            <a:r>
              <a:rPr lang="en-US" sz="1400" b="1" dirty="0" smtClean="0"/>
              <a:t> </a:t>
            </a:r>
            <a:endParaRPr lang="en" sz="1400" b="1" dirty="0" smtClean="0">
              <a:solidFill>
                <a:srgbClr val="FFFFFF"/>
              </a:solidFill>
            </a:endParaRPr>
          </a:p>
          <a:p>
            <a:pPr marL="0" lvl="0" indent="0" rtl="0">
              <a:spcBef>
                <a:spcPts val="0"/>
              </a:spcBef>
              <a:buNone/>
            </a:pPr>
            <a:endParaRPr lang="en" sz="1400" dirty="0"/>
          </a:p>
          <a:p>
            <a:pPr marL="0" lvl="0" indent="0" rtl="0">
              <a:spcBef>
                <a:spcPts val="0"/>
              </a:spcBef>
              <a:buNone/>
            </a:pPr>
            <a:r>
              <a:rPr lang="en" sz="1400" dirty="0" smtClean="0">
                <a:solidFill>
                  <a:srgbClr val="FFFFFF"/>
                </a:solidFill>
              </a:rPr>
              <a:t>Special </a:t>
            </a:r>
            <a:r>
              <a:rPr lang="en" sz="1400" dirty="0">
                <a:solidFill>
                  <a:srgbClr val="FFFFFF"/>
                </a:solidFill>
              </a:rPr>
              <a:t>thanks to </a:t>
            </a:r>
            <a:r>
              <a:rPr lang="en" sz="1400" u="sng" dirty="0" smtClean="0">
                <a:solidFill>
                  <a:srgbClr val="FFFFFF"/>
                </a:solidFill>
                <a:hlinkClick r:id="rId8"/>
              </a:rPr>
              <a:t>SlidesCarnival</a:t>
            </a:r>
            <a:r>
              <a:rPr lang="en" sz="1400" dirty="0" smtClean="0">
                <a:solidFill>
                  <a:srgbClr val="FFFFFF"/>
                </a:solidFill>
              </a:rPr>
              <a:t> for this awesome PowerPoint template.</a:t>
            </a:r>
            <a:endParaRPr lang="en" sz="1400" dirty="0">
              <a:solidFill>
                <a:srgbClr val="FFFFFF"/>
              </a:solidFill>
              <a:hlinkClick r:id="rId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 dirty="0" smtClean="0"/>
              <a:t>Weather Warfare Major Players</a:t>
            </a:r>
            <a:endParaRPr lang="en" dirty="0"/>
          </a:p>
        </p:txBody>
      </p:sp>
      <p:sp>
        <p:nvSpPr>
          <p:cNvPr id="143" name="Shape 143"/>
          <p:cNvSpPr/>
          <p:nvPr/>
        </p:nvSpPr>
        <p:spPr>
          <a:xfrm>
            <a:off x="1700577" y="1797095"/>
            <a:ext cx="2133000" cy="2133000"/>
          </a:xfrm>
          <a:prstGeom prst="ellipse">
            <a:avLst/>
          </a:prstGeom>
          <a:blipFill dpi="0" rotWithShape="1">
            <a:blip r:embed="rId3"/>
            <a:srcRect/>
            <a:tile tx="0" ty="0" sx="100000" sy="100000" flip="none" algn="ctr"/>
          </a:blip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China</a:t>
            </a:r>
            <a:endParaRPr lang="en" sz="1800" dirty="0">
              <a:solidFill>
                <a:srgbClr val="FFFFFF"/>
              </a:solidFill>
              <a:latin typeface="Sniglet"/>
              <a:ea typeface="Sniglet"/>
              <a:cs typeface="Sniglet"/>
              <a:sym typeface="Sniglet"/>
            </a:endParaRPr>
          </a:p>
        </p:txBody>
      </p:sp>
      <p:sp>
        <p:nvSpPr>
          <p:cNvPr id="144" name="Shape 144"/>
          <p:cNvSpPr/>
          <p:nvPr/>
        </p:nvSpPr>
        <p:spPr>
          <a:xfrm>
            <a:off x="5338850" y="1808525"/>
            <a:ext cx="2133000" cy="2133000"/>
          </a:xfrm>
          <a:prstGeom prst="ellipse">
            <a:avLst/>
          </a:prstGeom>
          <a:blipFill>
            <a:blip r:embed="rId4"/>
            <a:stretch>
              <a:fillRect/>
            </a:stretch>
          </a:blipFill>
          <a:ln>
            <a:noFill/>
          </a:ln>
        </p:spPr>
        <p:txBody>
          <a:bodyPr wrap="square" lIns="91425" tIns="91425" rIns="91425" bIns="91425" anchor="ctr" anchorCtr="0">
            <a:noAutofit/>
          </a:bodyPr>
          <a:lstStyle/>
          <a:p>
            <a:pPr marL="0" lvl="0" indent="0" algn="ctr" rtl="0">
              <a:spcBef>
                <a:spcPts val="0"/>
              </a:spcBef>
              <a:buNone/>
            </a:pPr>
            <a:r>
              <a:rPr lang="en" sz="1800" dirty="0" smtClean="0">
                <a:solidFill>
                  <a:srgbClr val="FFFFFF"/>
                </a:solidFill>
                <a:latin typeface="Sniglet"/>
                <a:ea typeface="Sniglet"/>
                <a:cs typeface="Sniglet"/>
                <a:sym typeface="Sniglet"/>
              </a:rPr>
              <a:t>Russia</a:t>
            </a:r>
            <a:endParaRPr lang="en" sz="1800" dirty="0">
              <a:solidFill>
                <a:srgbClr val="FFFFFF"/>
              </a:solidFill>
              <a:latin typeface="Sniglet"/>
              <a:ea typeface="Sniglet"/>
              <a:cs typeface="Sniglet"/>
              <a:sym typeface="Sniglet"/>
            </a:endParaRPr>
          </a:p>
        </p:txBody>
      </p:sp>
      <p:sp>
        <p:nvSpPr>
          <p:cNvPr id="145" name="Shape 145"/>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6" name="Shape 146"/>
          <p:cNvSpPr/>
          <p:nvPr/>
        </p:nvSpPr>
        <p:spPr>
          <a:xfrm>
            <a:off x="4363252" y="476438"/>
            <a:ext cx="345681" cy="414830"/>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7" name="Shape 147"/>
          <p:cNvSpPr/>
          <p:nvPr/>
        </p:nvSpPr>
        <p:spPr>
          <a:xfrm>
            <a:off x="1694600" y="1835825"/>
            <a:ext cx="2138977" cy="205027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9" name="Shape 149"/>
          <p:cNvSpPr/>
          <p:nvPr/>
        </p:nvSpPr>
        <p:spPr>
          <a:xfrm>
            <a:off x="5335863" y="1835825"/>
            <a:ext cx="2138977" cy="205027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42" name="Shape 142"/>
          <p:cNvSpPr/>
          <p:nvPr/>
        </p:nvSpPr>
        <p:spPr>
          <a:xfrm>
            <a:off x="3516725" y="1808525"/>
            <a:ext cx="2133000" cy="2133000"/>
          </a:xfrm>
          <a:prstGeom prst="ellipse">
            <a:avLst/>
          </a:prstGeom>
          <a:blipFill dpi="0" rotWithShape="1">
            <a:blip r:embed="rId5"/>
            <a:srcRect/>
            <a:tile tx="381000" ty="0" sx="62000" sy="62000" flip="none" algn="ctr"/>
          </a:blipFill>
          <a:ln>
            <a:noFill/>
          </a:ln>
        </p:spPr>
        <p:txBody>
          <a:bodyPr wrap="square" lIns="91425" tIns="91425" rIns="91425" bIns="91425" anchor="ctr" anchorCtr="0">
            <a:noAutofit/>
          </a:bodyPr>
          <a:lstStyle/>
          <a:p>
            <a:pPr marL="0" lvl="0" indent="0" algn="ctr">
              <a:spcBef>
                <a:spcPts val="0"/>
              </a:spcBef>
              <a:buNone/>
            </a:pPr>
            <a:r>
              <a:rPr lang="en" sz="2000" dirty="0" smtClean="0">
                <a:solidFill>
                  <a:srgbClr val="FFFFFF"/>
                </a:solidFill>
                <a:latin typeface="Sniglet"/>
                <a:ea typeface="Sniglet"/>
                <a:cs typeface="Sniglet"/>
                <a:sym typeface="Sniglet"/>
              </a:rPr>
              <a:t>USA</a:t>
            </a:r>
            <a:endParaRPr lang="en" sz="2000" dirty="0">
              <a:solidFill>
                <a:srgbClr val="FFFFFF"/>
              </a:solidFill>
              <a:latin typeface="Sniglet"/>
              <a:ea typeface="Sniglet"/>
              <a:cs typeface="Sniglet"/>
              <a:sym typeface="Sniglet"/>
            </a:endParaRPr>
          </a:p>
        </p:txBody>
      </p:sp>
      <p:sp>
        <p:nvSpPr>
          <p:cNvPr id="148" name="Shape 148"/>
          <p:cNvSpPr/>
          <p:nvPr/>
        </p:nvSpPr>
        <p:spPr>
          <a:xfrm>
            <a:off x="3513800" y="1782975"/>
            <a:ext cx="2138892" cy="2158411"/>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384650" y="1440650"/>
            <a:ext cx="2406600" cy="2215800"/>
          </a:xfrm>
          <a:prstGeom prst="rect">
            <a:avLst/>
          </a:prstGeom>
          <a:solidFill>
            <a:srgbClr val="000000">
              <a:alpha val="32690"/>
            </a:srgbClr>
          </a:solidFill>
        </p:spPr>
        <p:txBody>
          <a:bodyPr wrap="square" lIns="91425" tIns="91425" rIns="91425" bIns="91425" anchor="ctr" anchorCtr="0">
            <a:noAutofit/>
          </a:bodyPr>
          <a:lstStyle/>
          <a:p>
            <a:pPr marL="0" lvl="0" indent="0" rtl="0">
              <a:spcBef>
                <a:spcPts val="0"/>
              </a:spcBef>
              <a:buNone/>
            </a:pPr>
            <a:r>
              <a:rPr lang="en" sz="3000" dirty="0" smtClean="0"/>
              <a:t>Weather</a:t>
            </a:r>
            <a:br>
              <a:rPr lang="en" sz="3000" dirty="0" smtClean="0"/>
            </a:br>
            <a:r>
              <a:rPr lang="en" sz="3000" dirty="0" smtClean="0"/>
              <a:t>Warfare</a:t>
            </a:r>
            <a:br>
              <a:rPr lang="en" sz="3000" dirty="0" smtClean="0"/>
            </a:br>
            <a:r>
              <a:rPr lang="en" sz="2800" dirty="0" smtClean="0">
                <a:solidFill>
                  <a:srgbClr val="FF0000"/>
                </a:solidFill>
              </a:rPr>
              <a:t>Tools &amp; </a:t>
            </a:r>
            <a:r>
              <a:rPr lang="en" sz="2800" dirty="0" smtClean="0">
                <a:solidFill>
                  <a:srgbClr val="FF0000"/>
                </a:solidFill>
              </a:rPr>
              <a:t>Tech</a:t>
            </a:r>
            <a:endParaRPr lang="en" sz="3000" b="0" dirty="0"/>
          </a:p>
        </p:txBody>
      </p:sp>
      <p:sp>
        <p:nvSpPr>
          <p:cNvPr id="136" name="Shape 136"/>
          <p:cNvSpPr/>
          <p:nvPr/>
        </p:nvSpPr>
        <p:spPr>
          <a:xfrm>
            <a:off x="3323875" y="1377828"/>
            <a:ext cx="2496250" cy="2387844"/>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idx="4294967295"/>
          </p:nvPr>
        </p:nvSpPr>
        <p:spPr>
          <a:xfrm>
            <a:off x="1822500" y="1202350"/>
            <a:ext cx="5457000" cy="1159800"/>
          </a:xfrm>
          <a:prstGeom prst="rect">
            <a:avLst/>
          </a:prstGeom>
        </p:spPr>
        <p:txBody>
          <a:bodyPr wrap="square" lIns="91425" tIns="91425" rIns="91425" bIns="91425" anchor="t" anchorCtr="0">
            <a:noAutofit/>
          </a:bodyPr>
          <a:lstStyle/>
          <a:p>
            <a:pPr marL="0" lvl="0" indent="0">
              <a:spcBef>
                <a:spcPts val="0"/>
              </a:spcBef>
              <a:buNone/>
            </a:pPr>
            <a:r>
              <a:rPr lang="en" sz="4800"/>
              <a:t>hello!</a:t>
            </a:r>
          </a:p>
        </p:txBody>
      </p:sp>
      <p:sp>
        <p:nvSpPr>
          <p:cNvPr id="63" name="Shape 63"/>
          <p:cNvSpPr txBox="1">
            <a:spLocks noGrp="1"/>
          </p:cNvSpPr>
          <p:nvPr>
            <p:ph type="subTitle" idx="4294967295"/>
          </p:nvPr>
        </p:nvSpPr>
        <p:spPr>
          <a:xfrm>
            <a:off x="1275150" y="2376673"/>
            <a:ext cx="6593700" cy="784800"/>
          </a:xfrm>
          <a:prstGeom prst="rect">
            <a:avLst/>
          </a:prstGeom>
        </p:spPr>
        <p:txBody>
          <a:bodyPr wrap="square" lIns="91425" tIns="91425" rIns="91425" bIns="91425" anchor="t" anchorCtr="0">
            <a:noAutofit/>
          </a:bodyPr>
          <a:lstStyle/>
          <a:p>
            <a:pPr marL="0" lvl="0" indent="0" algn="ctr" rtl="0">
              <a:spcBef>
                <a:spcPts val="0"/>
              </a:spcBef>
              <a:buNone/>
            </a:pPr>
            <a:r>
              <a:rPr lang="en" sz="3600" dirty="0"/>
              <a:t>I am </a:t>
            </a:r>
            <a:r>
              <a:rPr lang="en" sz="3600" dirty="0" smtClean="0"/>
              <a:t>Jim Lee</a:t>
            </a:r>
            <a:endParaRPr lang="en" sz="3600" dirty="0"/>
          </a:p>
          <a:p>
            <a:pPr lvl="0" indent="-69850" algn="ctr">
              <a:spcBef>
                <a:spcPts val="0"/>
              </a:spcBef>
              <a:buClr>
                <a:schemeClr val="dk1"/>
              </a:buClr>
              <a:buSzPts val="1100"/>
              <a:buNone/>
            </a:pPr>
            <a:r>
              <a:rPr lang="en-US" dirty="0"/>
              <a:t>I help people understand complex ideas by creating maps, timelines, articles, and lectures</a:t>
            </a:r>
            <a:r>
              <a:rPr lang="en" dirty="0" smtClean="0">
                <a:solidFill>
                  <a:schemeClr val="lt1"/>
                </a:solidFill>
              </a:rPr>
              <a:t>. </a:t>
            </a:r>
            <a:endParaRPr lang="en" dirty="0">
              <a:solidFill>
                <a:schemeClr val="lt1"/>
              </a:solidFill>
            </a:endParaRPr>
          </a:p>
          <a:p>
            <a:pPr marL="0" lvl="0" indent="-69850" algn="ctr">
              <a:spcBef>
                <a:spcPts val="0"/>
              </a:spcBef>
              <a:buClr>
                <a:schemeClr val="dk1"/>
              </a:buClr>
              <a:buSzPts val="1100"/>
              <a:buFont typeface="Arial"/>
              <a:buNone/>
            </a:pPr>
            <a:r>
              <a:rPr lang="en" dirty="0">
                <a:solidFill>
                  <a:schemeClr val="lt1"/>
                </a:solidFill>
              </a:rPr>
              <a:t>You can find me at </a:t>
            </a:r>
            <a:r>
              <a:rPr lang="en" dirty="0" smtClean="0">
                <a:solidFill>
                  <a:schemeClr val="lt1"/>
                </a:solidFill>
                <a:hlinkClick r:id="rId3"/>
              </a:rPr>
              <a:t>@climateviewer</a:t>
            </a:r>
            <a:endParaRPr lang="en" dirty="0">
              <a:solidFill>
                <a:schemeClr val="lt1"/>
              </a:solidFill>
            </a:endParaRPr>
          </a:p>
        </p:txBody>
      </p:sp>
      <p:sp>
        <p:nvSpPr>
          <p:cNvPr id="64" name="Shape 64"/>
          <p:cNvSpPr/>
          <p:nvPr/>
        </p:nvSpPr>
        <p:spPr>
          <a:xfrm>
            <a:off x="3799402" y="2051575"/>
            <a:ext cx="1442481" cy="102978"/>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65" name="Shape 65"/>
          <p:cNvSpPr/>
          <p:nvPr/>
        </p:nvSpPr>
        <p:spPr>
          <a:xfrm>
            <a:off x="4249880" y="630379"/>
            <a:ext cx="602256" cy="637792"/>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TRANSPARENCY</a:t>
            </a:r>
            <a:endParaRPr lang="en" dirty="0"/>
          </a:p>
          <a:p>
            <a:pPr marL="0" lvl="0" indent="0">
              <a:spcBef>
                <a:spcPts val="0"/>
              </a:spcBef>
              <a:buNone/>
            </a:pPr>
            <a:r>
              <a:rPr lang="en" dirty="0" smtClean="0"/>
              <a:t>How can we determine if an individual or organization is engaged in hostile actions if they are not required to explain their intentions or give public notice </a:t>
            </a:r>
            <a:r>
              <a:rPr lang="en" b="1" u="sng" dirty="0" smtClean="0"/>
              <a:t>before</a:t>
            </a:r>
            <a:r>
              <a:rPr lang="en" dirty="0" smtClean="0"/>
              <a:t> experimenting in our skies?</a:t>
            </a:r>
            <a:endParaRPr lang="en" dirty="0"/>
          </a:p>
        </p:txBody>
      </p:sp>
      <p:sp>
        <p:nvSpPr>
          <p:cNvPr id="107" name="Shape 107"/>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a:spcBef>
                <a:spcPts val="0"/>
              </a:spcBef>
              <a:buNone/>
            </a:pPr>
            <a:r>
              <a:rPr lang="en-US" dirty="0" smtClean="0"/>
              <a:t>I</a:t>
            </a:r>
            <a:r>
              <a:rPr lang="en" dirty="0" smtClean="0"/>
              <a:t> want to help you </a:t>
            </a:r>
            <a:br>
              <a:rPr lang="en" dirty="0" smtClean="0"/>
            </a:br>
            <a:r>
              <a:rPr lang="en" dirty="0" smtClean="0"/>
              <a:t>understand </a:t>
            </a:r>
            <a:r>
              <a:rPr lang="en" dirty="0" smtClean="0">
                <a:solidFill>
                  <a:srgbClr val="FF0000"/>
                </a:solidFill>
              </a:rPr>
              <a:t>the problem</a:t>
            </a:r>
            <a:endParaRPr lang="en" dirty="0">
              <a:solidFill>
                <a:srgbClr val="FF0000"/>
              </a:solidFill>
            </a:endParaRPr>
          </a:p>
        </p:txBody>
      </p:sp>
      <p:sp>
        <p:nvSpPr>
          <p:cNvPr id="108" name="Shape 108"/>
          <p:cNvSpPr txBox="1">
            <a:spLocks noGrp="1"/>
          </p:cNvSpPr>
          <p:nvPr>
            <p:ph type="body" idx="2"/>
          </p:nvPr>
        </p:nvSpPr>
        <p:spPr>
          <a:xfrm>
            <a:off x="4692275" y="2169650"/>
            <a:ext cx="3994500" cy="2756100"/>
          </a:xfrm>
          <a:prstGeom prst="rect">
            <a:avLst/>
          </a:prstGeom>
        </p:spPr>
        <p:txBody>
          <a:bodyPr wrap="square" lIns="91425" tIns="91425" rIns="91425" bIns="91425" anchor="t" anchorCtr="0">
            <a:noAutofit/>
          </a:bodyPr>
          <a:lstStyle/>
          <a:p>
            <a:pPr marL="0" lvl="0" indent="0" rtl="0">
              <a:spcBef>
                <a:spcPts val="0"/>
              </a:spcBef>
              <a:buNone/>
            </a:pPr>
            <a:r>
              <a:rPr lang="en" dirty="0" smtClean="0"/>
              <a:t>VERIFICATION</a:t>
            </a:r>
            <a:endParaRPr lang="en" dirty="0"/>
          </a:p>
          <a:p>
            <a:pPr marL="0" lvl="0" indent="0">
              <a:spcBef>
                <a:spcPts val="0"/>
              </a:spcBef>
              <a:buNone/>
            </a:pPr>
            <a:r>
              <a:rPr lang="en" dirty="0" smtClean="0"/>
              <a:t>How can we catch ENMOD violators without the proper tools to do so?</a:t>
            </a:r>
          </a:p>
          <a:p>
            <a:pPr marL="0" lvl="0" indent="0">
              <a:spcBef>
                <a:spcPts val="0"/>
              </a:spcBef>
              <a:buNone/>
            </a:pPr>
            <a:endParaRPr lang="en" dirty="0"/>
          </a:p>
          <a:p>
            <a:pPr marL="0" lvl="0" indent="0">
              <a:spcBef>
                <a:spcPts val="0"/>
              </a:spcBef>
              <a:buNone/>
            </a:pPr>
            <a:r>
              <a:rPr lang="en" dirty="0" smtClean="0"/>
              <a:t>If we catch violators, who enforces sanctions/penalties?</a:t>
            </a:r>
            <a:endParaRPr lang="en" dirty="0"/>
          </a:p>
        </p:txBody>
      </p:sp>
      <p:sp>
        <p:nvSpPr>
          <p:cNvPr id="109" name="Shape 109"/>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10" name="Shape 110"/>
          <p:cNvSpPr/>
          <p:nvPr/>
        </p:nvSpPr>
        <p:spPr>
          <a:xfrm>
            <a:off x="4373895" y="506743"/>
            <a:ext cx="324416" cy="354204"/>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395852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964342"/>
            <a:ext cx="7772400" cy="1159800"/>
          </a:xfrm>
          <a:prstGeom prst="rect">
            <a:avLst/>
          </a:prstGeom>
        </p:spPr>
        <p:txBody>
          <a:bodyPr wrap="square" lIns="91425" tIns="91425" rIns="91425" bIns="91425" anchor="b" anchorCtr="0">
            <a:noAutofit/>
          </a:bodyPr>
          <a:lstStyle/>
          <a:p>
            <a:pPr marL="0" lvl="0" indent="0" rtl="0">
              <a:spcBef>
                <a:spcPts val="0"/>
              </a:spcBef>
              <a:buNone/>
            </a:pPr>
            <a:r>
              <a:rPr lang="en" sz="6000" dirty="0"/>
              <a:t>1.</a:t>
            </a:r>
          </a:p>
          <a:p>
            <a:pPr marL="0" lvl="0" indent="0" rtl="0">
              <a:spcBef>
                <a:spcPts val="0"/>
              </a:spcBef>
              <a:buNone/>
            </a:pPr>
            <a:endParaRPr dirty="0"/>
          </a:p>
          <a:p>
            <a:pPr marL="0" lvl="0" indent="0" rtl="0">
              <a:spcBef>
                <a:spcPts val="0"/>
              </a:spcBef>
              <a:buNone/>
            </a:pPr>
            <a:r>
              <a:rPr lang="en" dirty="0" smtClean="0"/>
              <a:t>Transparency</a:t>
            </a:r>
            <a:endParaRPr lang="en" dirty="0"/>
          </a:p>
        </p:txBody>
      </p:sp>
      <p:sp>
        <p:nvSpPr>
          <p:cNvPr id="71" name="Shape 71"/>
          <p:cNvSpPr txBox="1">
            <a:spLocks noGrp="1"/>
          </p:cNvSpPr>
          <p:nvPr>
            <p:ph type="subTitle" idx="1"/>
          </p:nvPr>
        </p:nvSpPr>
        <p:spPr>
          <a:xfrm>
            <a:off x="685800" y="3144853"/>
            <a:ext cx="7772400" cy="784800"/>
          </a:xfrm>
          <a:prstGeom prst="rect">
            <a:avLst/>
          </a:prstGeom>
        </p:spPr>
        <p:txBody>
          <a:bodyPr wrap="square" lIns="91425" tIns="91425" rIns="91425" bIns="91425" anchor="t" anchorCtr="0">
            <a:noAutofit/>
          </a:bodyPr>
          <a:lstStyle/>
          <a:p>
            <a:pPr marL="0" lvl="0" indent="0" rtl="0">
              <a:spcBef>
                <a:spcPts val="0"/>
              </a:spcBef>
              <a:buNone/>
            </a:pPr>
            <a:r>
              <a:rPr lang="en" dirty="0" smtClean="0"/>
              <a:t>“To be hostile, or not to be…”</a:t>
            </a:r>
            <a:endParaRPr lang="en" dirty="0"/>
          </a:p>
        </p:txBody>
      </p:sp>
      <p:sp>
        <p:nvSpPr>
          <p:cNvPr id="72" name="Shape 72"/>
          <p:cNvSpPr/>
          <p:nvPr/>
        </p:nvSpPr>
        <p:spPr>
          <a:xfrm>
            <a:off x="3617075" y="256025"/>
            <a:ext cx="1824693"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025" y="967975"/>
            <a:ext cx="9156000" cy="857400"/>
          </a:xfrm>
          <a:prstGeom prst="rect">
            <a:avLst/>
          </a:prstGeom>
        </p:spPr>
        <p:txBody>
          <a:bodyPr wrap="square" lIns="91425" tIns="91425" rIns="91425" bIns="91425" anchor="t" anchorCtr="0">
            <a:noAutofit/>
          </a:bodyPr>
          <a:lstStyle/>
          <a:p>
            <a:pPr marL="0" lvl="0" indent="0" rtl="0">
              <a:spcBef>
                <a:spcPts val="0"/>
              </a:spcBef>
              <a:buNone/>
            </a:pPr>
            <a:r>
              <a:rPr lang="en" dirty="0" smtClean="0"/>
              <a:t>A World-Wide Weather Modification Registry</a:t>
            </a:r>
            <a:endParaRPr lang="en" dirty="0"/>
          </a:p>
        </p:txBody>
      </p:sp>
      <p:sp>
        <p:nvSpPr>
          <p:cNvPr id="126" name="Shape 126"/>
          <p:cNvSpPr txBox="1">
            <a:spLocks noGrp="1"/>
          </p:cNvSpPr>
          <p:nvPr>
            <p:ph type="body" idx="1"/>
          </p:nvPr>
        </p:nvSpPr>
        <p:spPr>
          <a:xfrm>
            <a:off x="3962400" y="1868250"/>
            <a:ext cx="4200300" cy="3065700"/>
          </a:xfrm>
          <a:prstGeom prst="rect">
            <a:avLst/>
          </a:prstGeom>
        </p:spPr>
        <p:txBody>
          <a:bodyPr wrap="square" lIns="91425" tIns="91425" rIns="91425" bIns="91425" anchor="t" anchorCtr="0">
            <a:noAutofit/>
          </a:bodyPr>
          <a:lstStyle/>
          <a:p>
            <a:pPr marL="0" lvl="0" indent="0" rtl="0">
              <a:spcBef>
                <a:spcPts val="0"/>
              </a:spcBef>
              <a:buNone/>
            </a:pPr>
            <a:r>
              <a:rPr lang="en" dirty="0" smtClean="0">
                <a:solidFill>
                  <a:srgbClr val="FF0000"/>
                </a:solidFill>
              </a:rPr>
              <a:t>REQUIRE: </a:t>
            </a:r>
            <a:r>
              <a:rPr lang="en" dirty="0" smtClean="0"/>
              <a:t>Minimum 48 </a:t>
            </a:r>
            <a:r>
              <a:rPr lang="en" dirty="0" smtClean="0"/>
              <a:t>hour notice of intention to experiment in the atmosphere: cloud seeding, </a:t>
            </a:r>
            <a:r>
              <a:rPr lang="en" dirty="0" smtClean="0"/>
              <a:t>ionospheric </a:t>
            </a:r>
            <a:r>
              <a:rPr lang="en" dirty="0" smtClean="0"/>
              <a:t>heating, weather modification, etc.</a:t>
            </a:r>
          </a:p>
          <a:p>
            <a:pPr marL="0" lvl="0" indent="0" rtl="0">
              <a:spcBef>
                <a:spcPts val="0"/>
              </a:spcBef>
              <a:buNone/>
            </a:pPr>
            <a:endParaRPr lang="en" dirty="0"/>
          </a:p>
          <a:p>
            <a:pPr marL="0" lvl="0" indent="0" rtl="0">
              <a:spcBef>
                <a:spcPts val="0"/>
              </a:spcBef>
              <a:buNone/>
            </a:pPr>
            <a:r>
              <a:rPr lang="en" dirty="0" smtClean="0"/>
              <a:t>State purpose, location, etc.</a:t>
            </a:r>
          </a:p>
          <a:p>
            <a:pPr marL="0" lvl="0" indent="0" rtl="0">
              <a:spcBef>
                <a:spcPts val="0"/>
              </a:spcBef>
              <a:buNone/>
            </a:pPr>
            <a:r>
              <a:rPr lang="en" dirty="0" smtClean="0"/>
              <a:t>REGISTRY IS ALWAYS AVAILABLE ON INTERNET, </a:t>
            </a:r>
            <a:r>
              <a:rPr lang="en" dirty="0" smtClean="0">
                <a:solidFill>
                  <a:srgbClr val="FF0000"/>
                </a:solidFill>
              </a:rPr>
              <a:t>UPDATED HOURLY</a:t>
            </a:r>
            <a:r>
              <a:rPr lang="en" dirty="0" smtClean="0"/>
              <a:t>.</a:t>
            </a:r>
            <a:endParaRPr lang="en" dirty="0"/>
          </a:p>
        </p:txBody>
      </p:sp>
      <p:pic>
        <p:nvPicPr>
          <p:cNvPr id="127" name="Shape 127"/>
          <p:cNvPicPr preferRelativeResize="0"/>
          <p:nvPr/>
        </p:nvPicPr>
        <p:blipFill>
          <a:blip r:embed="rId3">
            <a:extLst>
              <a:ext uri="{28A0092B-C50C-407E-A947-70E740481C1C}">
                <a14:useLocalDpi xmlns:a14="http://schemas.microsoft.com/office/drawing/2010/main" val="0"/>
              </a:ext>
            </a:extLst>
          </a:blip>
          <a:stretch>
            <a:fillRect/>
          </a:stretch>
        </p:blipFill>
        <p:spPr>
          <a:xfrm>
            <a:off x="1301338" y="1916394"/>
            <a:ext cx="1975262" cy="2681980"/>
          </a:xfrm>
          <a:prstGeom prst="rect">
            <a:avLst/>
          </a:prstGeom>
          <a:noFill/>
          <a:ln>
            <a:noFill/>
          </a:ln>
        </p:spPr>
      </p:pic>
      <p:sp>
        <p:nvSpPr>
          <p:cNvPr id="128" name="Shape 128"/>
          <p:cNvSpPr/>
          <p:nvPr/>
        </p:nvSpPr>
        <p:spPr>
          <a:xfrm>
            <a:off x="4141750" y="281249"/>
            <a:ext cx="788694" cy="805193"/>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29" name="Shape 129"/>
          <p:cNvSpPr/>
          <p:nvPr/>
        </p:nvSpPr>
        <p:spPr>
          <a:xfrm>
            <a:off x="4342533" y="512867"/>
            <a:ext cx="387139" cy="341965"/>
          </a:xfrm>
          <a:custGeom>
            <a:avLst/>
            <a:gdLst/>
            <a:ahLst/>
            <a:cxnLst/>
            <a:rect l="0" t="0" r="0" b="0"/>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
        <p:nvSpPr>
          <p:cNvPr id="130" name="Shape 130"/>
          <p:cNvSpPr/>
          <p:nvPr/>
        </p:nvSpPr>
        <p:spPr>
          <a:xfrm>
            <a:off x="777300" y="1753075"/>
            <a:ext cx="2861797" cy="3008618"/>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FF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1230</Words>
  <Application>Microsoft Office PowerPoint</Application>
  <PresentationFormat>On-screen Show (16:9)</PresentationFormat>
  <Paragraphs>152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Walter Turncoat</vt:lpstr>
      <vt:lpstr>Sniglet</vt:lpstr>
      <vt:lpstr>Ursula template</vt:lpstr>
      <vt:lpstr>The Environmental Modification Accountability Act  ClimateViewer.com/enmod/</vt:lpstr>
      <vt:lpstr>An idea who’s time has come!</vt:lpstr>
      <vt:lpstr>Weather Warfare Major Players</vt:lpstr>
      <vt:lpstr>Weather Warfare Tools &amp; Tech</vt:lpstr>
      <vt:lpstr>hello!</vt:lpstr>
      <vt:lpstr>I want to help you  understand the problem</vt:lpstr>
      <vt:lpstr>PowerPoint Presentation</vt:lpstr>
      <vt:lpstr>1.  Transparency</vt:lpstr>
      <vt:lpstr>A World-Wide Weather Modification Registry</vt:lpstr>
      <vt:lpstr>TRANSPARENCY MATTERS</vt:lpstr>
      <vt:lpstr>PowerPoint Presentation</vt:lpstr>
      <vt:lpstr>Why Banning Weather Modification is unlikely</vt:lpstr>
      <vt:lpstr>PowerPoint Presentation</vt:lpstr>
      <vt:lpstr>2.  Verification</vt:lpstr>
      <vt:lpstr>ENMOD has no TEETH!</vt:lpstr>
      <vt:lpstr>ClimateViewer</vt:lpstr>
      <vt:lpstr>What is a Sensor?</vt:lpstr>
      <vt:lpstr>Decentralized IoT Network</vt:lpstr>
      <vt:lpstr>15,400,000,000</vt:lpstr>
      <vt:lpstr>Live Streaming Atmospheric Data</vt:lpstr>
      <vt:lpstr>Real-time Sensor Map</vt:lpstr>
      <vt:lpstr>ClimateViewer Sensor Network Benefits</vt:lpstr>
      <vt:lpstr>The ENMOD Accountability Act HOW IT WORKS</vt:lpstr>
      <vt:lpstr>Let’s review some concepts</vt:lpstr>
      <vt:lpstr>PowerPoint Presentation</vt:lpstr>
      <vt:lpstr>thanks!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rezn8d</dc:creator>
  <cp:lastModifiedBy>k3lz0r@gmail.com</cp:lastModifiedBy>
  <cp:revision>35</cp:revision>
  <dcterms:modified xsi:type="dcterms:W3CDTF">2023-07-12T20:49:01Z</dcterms:modified>
</cp:coreProperties>
</file>